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42479B4-B1A9-470F-BBB6-C87DCC8CDFF9}">
          <p14:sldIdLst>
            <p14:sldId id="256"/>
            <p14:sldId id="268"/>
            <p14:sldId id="257"/>
            <p14:sldId id="258"/>
            <p14:sldId id="259"/>
            <p14:sldId id="260"/>
            <p14:sldId id="262"/>
            <p14:sldId id="261"/>
            <p14:sldId id="263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D6444-0736-4746-8557-C2199D8603A5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9B9C0-3B7B-4FE8-98FC-1C334A6E5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85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9B9C0-3B7B-4FE8-98FC-1C334A6E58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8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3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8233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90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3685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75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2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6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6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8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8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7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4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6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2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506C-137B-4CD1-84CB-585E9B93373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718491-BD7D-46D8-9BDB-C4CE4F1C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7680"/>
            <a:ext cx="9144000" cy="302228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K.P. TRAINING COLLEGE, PRAYAGRAJ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27476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Constituent College of University of Allahabad)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Added Course/ Add-on Course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167" y="487680"/>
            <a:ext cx="1296353" cy="120396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0" y="5158695"/>
            <a:ext cx="9144000" cy="12747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Priyanaka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Singh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9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Suggested Time and marks Distribution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730341"/>
              </p:ext>
            </p:extLst>
          </p:nvPr>
        </p:nvGraphicFramePr>
        <p:xfrm>
          <a:off x="1025207" y="1183162"/>
          <a:ext cx="9810433" cy="558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547">
                  <a:extLst>
                    <a:ext uri="{9D8B030D-6E8A-4147-A177-3AD203B41FA5}">
                      <a16:colId xmlns:a16="http://schemas.microsoft.com/office/drawing/2014/main" val="3518998127"/>
                    </a:ext>
                  </a:extLst>
                </a:gridCol>
                <a:gridCol w="2026547">
                  <a:extLst>
                    <a:ext uri="{9D8B030D-6E8A-4147-A177-3AD203B41FA5}">
                      <a16:colId xmlns:a16="http://schemas.microsoft.com/office/drawing/2014/main" val="1376560069"/>
                    </a:ext>
                  </a:extLst>
                </a:gridCol>
                <a:gridCol w="1919113">
                  <a:extLst>
                    <a:ext uri="{9D8B030D-6E8A-4147-A177-3AD203B41FA5}">
                      <a16:colId xmlns:a16="http://schemas.microsoft.com/office/drawing/2014/main" val="1895798184"/>
                    </a:ext>
                  </a:extLst>
                </a:gridCol>
                <a:gridCol w="1919113">
                  <a:extLst>
                    <a:ext uri="{9D8B030D-6E8A-4147-A177-3AD203B41FA5}">
                      <a16:colId xmlns:a16="http://schemas.microsoft.com/office/drawing/2014/main" val="4060614229"/>
                    </a:ext>
                  </a:extLst>
                </a:gridCol>
                <a:gridCol w="1919113">
                  <a:extLst>
                    <a:ext uri="{9D8B030D-6E8A-4147-A177-3AD203B41FA5}">
                      <a16:colId xmlns:a16="http://schemas.microsoft.com/office/drawing/2014/main" val="3741994997"/>
                    </a:ext>
                  </a:extLst>
                </a:gridCol>
              </a:tblGrid>
              <a:tr h="28227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Unit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Time Allotted (in Hours)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Marks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584761"/>
                  </a:ext>
                </a:extLst>
              </a:tr>
              <a:tr h="604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Theory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Practical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Theory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Practical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8784318"/>
                  </a:ext>
                </a:extLst>
              </a:tr>
              <a:tr h="6049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12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343443"/>
                  </a:ext>
                </a:extLst>
              </a:tr>
              <a:tr h="6049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2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8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5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 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6226045"/>
                  </a:ext>
                </a:extLst>
              </a:tr>
              <a:tr h="6049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3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7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5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 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3524745"/>
                  </a:ext>
                </a:extLst>
              </a:tr>
              <a:tr h="6049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4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8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5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 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0109886"/>
                  </a:ext>
                </a:extLst>
              </a:tr>
              <a:tr h="6049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Total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35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25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60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40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1688309"/>
                  </a:ext>
                </a:extLst>
              </a:tr>
              <a:tr h="6049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Grand Total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60 Hours.</a:t>
                      </a:r>
                      <a:endParaRPr lang="en-US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 Marks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967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7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5134" y="2057400"/>
            <a:ext cx="8596668" cy="13208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Thanking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4213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16887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Certificate Course in Yoga &amp; Healthcare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3471545"/>
            <a:ext cx="10515600" cy="917575"/>
          </a:xfrm>
        </p:spPr>
        <p:txBody>
          <a:bodyPr/>
          <a:lstStyle/>
          <a:p>
            <a:pPr marL="0" indent="0" algn="r">
              <a:buNone/>
            </a:pPr>
            <a:r>
              <a:rPr lang="en-US" b="1" dirty="0"/>
              <a:t>Time Duration : 60 Hrs.</a:t>
            </a: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868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Rationale</a:t>
            </a:r>
            <a:r>
              <a:rPr lang="en-US" b="1" dirty="0"/>
              <a:t> 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7629"/>
            <a:ext cx="8596668" cy="501745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sz="3900" dirty="0" smtClean="0"/>
              <a:t>All </a:t>
            </a:r>
            <a:r>
              <a:rPr lang="en-US" sz="3900" dirty="0"/>
              <a:t>of us wish to be healthy and free from all diseases. For that we consume healthy food, perform yoga and exercises. The state of being healthy and free from </a:t>
            </a:r>
            <a:r>
              <a:rPr lang="en-US" sz="3900" dirty="0" smtClean="0"/>
              <a:t>stress, </a:t>
            </a:r>
            <a:r>
              <a:rPr lang="en-US" sz="3900" dirty="0"/>
              <a:t>is the </a:t>
            </a:r>
            <a:r>
              <a:rPr lang="en-US" sz="3800" dirty="0"/>
              <a:t>real joy. Now a </a:t>
            </a:r>
            <a:r>
              <a:rPr lang="en-US" sz="3800" dirty="0" smtClean="0"/>
              <a:t>days </a:t>
            </a:r>
            <a:r>
              <a:rPr lang="en-US" sz="3800" dirty="0"/>
              <a:t>every person </a:t>
            </a:r>
            <a:r>
              <a:rPr lang="en-US" sz="3800" dirty="0" smtClean="0"/>
              <a:t>undergoes stressed, </a:t>
            </a:r>
            <a:r>
              <a:rPr lang="en-US" sz="3800" dirty="0"/>
              <a:t>health issues and </a:t>
            </a:r>
            <a:r>
              <a:rPr lang="en-US" sz="3800" dirty="0" smtClean="0"/>
              <a:t>consumes </a:t>
            </a:r>
            <a:r>
              <a:rPr lang="en-US" sz="3800" dirty="0"/>
              <a:t>improper diet</a:t>
            </a:r>
            <a:r>
              <a:rPr lang="en-US" sz="3500" dirty="0"/>
              <a:t>.</a:t>
            </a:r>
          </a:p>
          <a:p>
            <a:pPr marL="0" indent="0" algn="just">
              <a:buNone/>
            </a:pPr>
            <a:r>
              <a:rPr lang="en-US" sz="3500" dirty="0" smtClean="0"/>
              <a:t>	</a:t>
            </a:r>
            <a:r>
              <a:rPr lang="en-US" sz="3800" dirty="0" smtClean="0"/>
              <a:t>In </a:t>
            </a:r>
            <a:r>
              <a:rPr lang="en-US" sz="3800" dirty="0"/>
              <a:t>the field of education, where we wish to have healthy students, it is very significant that from the very beginning healthy habits must be practiced by them. The job of a teacher cannot be carried out without an active participation of the students. The student in order to be active participants need </a:t>
            </a:r>
            <a:r>
              <a:rPr lang="en-US" sz="3800" dirty="0" smtClean="0"/>
              <a:t>a sound </a:t>
            </a:r>
            <a:r>
              <a:rPr lang="en-US" sz="3800" dirty="0"/>
              <a:t>mind, which can be found only in </a:t>
            </a:r>
            <a:r>
              <a:rPr lang="en-US" sz="3800" dirty="0" smtClean="0"/>
              <a:t>a sound </a:t>
            </a:r>
            <a:r>
              <a:rPr lang="en-US" sz="3800" dirty="0"/>
              <a:t>body. For sound and healthy bodies, we need the knowledge and understanding of Health care. For this end, in view, a proper training should be imparted to the prospective teachers in B.Ed. Training Institutions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Objectives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romanLcPeriod"/>
            </a:pPr>
            <a:r>
              <a:rPr lang="en-US" sz="2400" dirty="0"/>
              <a:t>To enable the students to understand the importance of </a:t>
            </a:r>
            <a:r>
              <a:rPr lang="en-US" sz="2400" dirty="0" smtClean="0"/>
              <a:t>Yoga.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To </a:t>
            </a:r>
            <a:r>
              <a:rPr lang="en-US" sz="2400" dirty="0"/>
              <a:t>enable the students to understand the effect of diet on our </a:t>
            </a:r>
            <a:r>
              <a:rPr lang="en-US" sz="2400" dirty="0" smtClean="0"/>
              <a:t>health.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To </a:t>
            </a:r>
            <a:r>
              <a:rPr lang="en-US" sz="2400" dirty="0"/>
              <a:t>enable the students to identify the symptoms of stress and its coping </a:t>
            </a:r>
            <a:r>
              <a:rPr lang="en-US" sz="2400" dirty="0" smtClean="0"/>
              <a:t>strategies.</a:t>
            </a:r>
            <a:endParaRPr lang="en-US" sz="2400" dirty="0"/>
          </a:p>
          <a:p>
            <a:pPr marL="514350" indent="-514350">
              <a:buFont typeface="+mj-lt"/>
              <a:buAutoNum type="romanLcPeriod"/>
            </a:pPr>
            <a:r>
              <a:rPr lang="en-US" sz="2400" dirty="0" smtClean="0"/>
              <a:t>To </a:t>
            </a:r>
            <a:r>
              <a:rPr lang="en-US" sz="2400" dirty="0"/>
              <a:t>enable the students to know the qualities of first-aider and apply the knowledge whenever required.</a:t>
            </a:r>
          </a:p>
        </p:txBody>
      </p:sp>
    </p:spTree>
    <p:extLst>
      <p:ext uri="{BB962C8B-B14F-4D97-AF65-F5344CB8AC3E}">
        <p14:creationId xmlns:p14="http://schemas.microsoft.com/office/powerpoint/2010/main" val="366435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Course Outcomes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3600" dirty="0" smtClean="0"/>
              <a:t>After </a:t>
            </a:r>
            <a:r>
              <a:rPr lang="en-US" sz="3600" dirty="0"/>
              <a:t>completing the course, the students will be able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3200" dirty="0" smtClean="0"/>
          </a:p>
          <a:p>
            <a:pPr lvl="0"/>
            <a:r>
              <a:rPr lang="en-US" sz="2600" dirty="0" smtClean="0"/>
              <a:t>Understand </a:t>
            </a:r>
            <a:r>
              <a:rPr lang="en-US" sz="2600" dirty="0"/>
              <a:t>the importance and practicing of Yoga in daily life.</a:t>
            </a:r>
          </a:p>
          <a:p>
            <a:pPr lvl="0"/>
            <a:r>
              <a:rPr lang="en-US" sz="2600" dirty="0"/>
              <a:t>Prepare the diet chart for growing students. </a:t>
            </a:r>
          </a:p>
          <a:p>
            <a:pPr lvl="0"/>
            <a:r>
              <a:rPr lang="en-US" sz="2600" dirty="0"/>
              <a:t>Identify the symptoms of stress.  </a:t>
            </a:r>
          </a:p>
          <a:p>
            <a:r>
              <a:rPr lang="en-US" sz="2600" dirty="0"/>
              <a:t>Develop the qualities of first-aider and provide the simple first aid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36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4961"/>
            <a:ext cx="8596668" cy="4456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UNIT</a:t>
            </a:r>
            <a:r>
              <a:rPr lang="en-US" sz="2400" u="sng" dirty="0"/>
              <a:t> </a:t>
            </a:r>
            <a:r>
              <a:rPr lang="en-US" sz="2400" b="1" u="sng" dirty="0"/>
              <a:t>I</a:t>
            </a:r>
            <a:r>
              <a:rPr lang="en-US" sz="2400" dirty="0"/>
              <a:t>:-</a:t>
            </a:r>
            <a:r>
              <a:rPr lang="en-US" sz="2400" u="sng" dirty="0"/>
              <a:t> </a:t>
            </a:r>
            <a:endParaRPr lang="en-US" sz="2400" dirty="0"/>
          </a:p>
          <a:p>
            <a:pPr lvl="0"/>
            <a:r>
              <a:rPr lang="en-US" sz="2400" dirty="0"/>
              <a:t>Meaning and Concept of Yoga</a:t>
            </a:r>
          </a:p>
          <a:p>
            <a:pPr lvl="0"/>
            <a:r>
              <a:rPr lang="en-US" sz="2400" dirty="0"/>
              <a:t>Importance of Yoga (in daily life)</a:t>
            </a:r>
          </a:p>
          <a:p>
            <a:pPr lvl="0"/>
            <a:r>
              <a:rPr lang="en-US" sz="2400" dirty="0"/>
              <a:t>Objectives and guidelines for yogic practices and precautions while performing </a:t>
            </a:r>
            <a:r>
              <a:rPr lang="en-US" sz="2400" dirty="0" err="1"/>
              <a:t>Asans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Asans</a:t>
            </a:r>
            <a:r>
              <a:rPr lang="en-US" sz="2400" dirty="0"/>
              <a:t>, its types and practices</a:t>
            </a:r>
          </a:p>
          <a:p>
            <a:r>
              <a:rPr lang="en-US" sz="2400" dirty="0" err="1"/>
              <a:t>Pranyam</a:t>
            </a:r>
            <a:r>
              <a:rPr lang="en-US" sz="2400" dirty="0"/>
              <a:t> : Meaning, its types and practices (</a:t>
            </a:r>
            <a:r>
              <a:rPr lang="en-US" sz="2400" dirty="0" err="1"/>
              <a:t>Poorak</a:t>
            </a:r>
            <a:r>
              <a:rPr lang="en-US" sz="2400" dirty="0"/>
              <a:t>, </a:t>
            </a:r>
            <a:r>
              <a:rPr lang="en-US" sz="2400" dirty="0" err="1"/>
              <a:t>rechak</a:t>
            </a:r>
            <a:r>
              <a:rPr lang="en-US" sz="2400" dirty="0"/>
              <a:t> &amp; </a:t>
            </a:r>
            <a:r>
              <a:rPr lang="en-US" sz="2400" dirty="0" err="1"/>
              <a:t>kumbhak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86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0080" y="829998"/>
            <a:ext cx="10927080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4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n-US" sz="2400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:- Meaning, Function and importance of food, constituents of </a:t>
            </a:r>
            <a:r>
              <a:rPr lang="en-US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      	    food, Balanced diet of a normal and healthy person, </a:t>
            </a:r>
          </a:p>
          <a:p>
            <a:pPr algn="just">
              <a:lnSpc>
                <a:spcPct val="107000"/>
              </a:lnSpc>
            </a:pPr>
            <a:r>
              <a:rPr lang="en-US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effect of lack of Balanced diet (Points to remember)</a:t>
            </a:r>
          </a:p>
          <a:p>
            <a:pPr algn="just">
              <a:lnSpc>
                <a:spcPct val="107000"/>
              </a:lnSpc>
            </a:pPr>
            <a:endParaRPr lang="en-US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400" b="1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n-US" sz="2400" u="sng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:- Stress and specific health problems its symptoms </a:t>
            </a:r>
            <a:r>
              <a:rPr lang="en-US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coping stress,</a:t>
            </a:r>
          </a:p>
          <a:p>
            <a:pPr algn="just">
              <a:lnSpc>
                <a:spcPct val="107000"/>
              </a:lnSpc>
            </a:pP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        its </a:t>
            </a: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goals and strategies</a:t>
            </a:r>
            <a:r>
              <a:rPr lang="en-US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endParaRPr lang="en-US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sz="24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n-US" sz="2400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:- First Aid : Meaning, qualities of first Aider, </a:t>
            </a:r>
            <a:endParaRPr lang="en-US" sz="2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</a:pP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First </a:t>
            </a: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Aid measures – symptoms and treatment.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Practical</a:t>
            </a:r>
            <a:r>
              <a:rPr lang="en-US" dirty="0"/>
              <a:t>: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Yoga </a:t>
            </a:r>
            <a:r>
              <a:rPr lang="en-US" sz="2400" dirty="0" err="1"/>
              <a:t>asan</a:t>
            </a:r>
            <a:r>
              <a:rPr lang="en-US" sz="2400" dirty="0"/>
              <a:t>, </a:t>
            </a:r>
            <a:r>
              <a:rPr lang="en-US" sz="2400" dirty="0" err="1"/>
              <a:t>Pranayam</a:t>
            </a:r>
            <a:r>
              <a:rPr lang="en-US" sz="2400" dirty="0"/>
              <a:t> – </a:t>
            </a:r>
            <a:r>
              <a:rPr lang="en-US" sz="2400" dirty="0" err="1"/>
              <a:t>Anulom</a:t>
            </a:r>
            <a:r>
              <a:rPr lang="en-US" sz="2400" dirty="0"/>
              <a:t> </a:t>
            </a:r>
            <a:r>
              <a:rPr lang="en-US" sz="2400" dirty="0" err="1"/>
              <a:t>Vilom</a:t>
            </a:r>
            <a:r>
              <a:rPr lang="en-US" sz="2400" dirty="0"/>
              <a:t>, </a:t>
            </a:r>
            <a:r>
              <a:rPr lang="en-US" sz="2400" dirty="0" err="1"/>
              <a:t>Bhastrika</a:t>
            </a:r>
            <a:r>
              <a:rPr lang="en-US" sz="2400" dirty="0"/>
              <a:t>, </a:t>
            </a:r>
            <a:r>
              <a:rPr lang="en-US" sz="2400" dirty="0" err="1"/>
              <a:t>Bhramri</a:t>
            </a:r>
            <a:r>
              <a:rPr lang="en-US" sz="2400" dirty="0"/>
              <a:t>, </a:t>
            </a:r>
            <a:r>
              <a:rPr lang="en-US" sz="2400" dirty="0" err="1"/>
              <a:t>Soorya</a:t>
            </a:r>
            <a:r>
              <a:rPr lang="en-US" sz="2400" dirty="0"/>
              <a:t> </a:t>
            </a:r>
            <a:r>
              <a:rPr lang="en-US" sz="2400" dirty="0" err="1"/>
              <a:t>Namaskar</a:t>
            </a:r>
            <a:r>
              <a:rPr lang="en-US" sz="2400" dirty="0"/>
              <a:t>, </a:t>
            </a:r>
            <a:r>
              <a:rPr lang="en-US" sz="2400" dirty="0" err="1"/>
              <a:t>Dhyaan</a:t>
            </a:r>
            <a:r>
              <a:rPr lang="en-US" sz="2400" dirty="0"/>
              <a:t>.</a:t>
            </a:r>
          </a:p>
          <a:p>
            <a:pPr lvl="0"/>
            <a:r>
              <a:rPr lang="en-US" sz="2400" dirty="0"/>
              <a:t>First Aid – Treatment: for fracture, dislocation, breathing trouble CPR, fire in clothes, bleeding etc.</a:t>
            </a:r>
          </a:p>
          <a:p>
            <a:pPr lvl="0"/>
            <a:r>
              <a:rPr lang="en-US" sz="2400" dirty="0"/>
              <a:t>Find out stress related symptoms in at least five persons (personally).</a:t>
            </a:r>
          </a:p>
          <a:p>
            <a:r>
              <a:rPr lang="en-US" sz="2400" dirty="0"/>
              <a:t>Make a diet chart for secondary school students.</a:t>
            </a:r>
          </a:p>
        </p:txBody>
      </p:sp>
    </p:spTree>
    <p:extLst>
      <p:ext uri="{BB962C8B-B14F-4D97-AF65-F5344CB8AC3E}">
        <p14:creationId xmlns:p14="http://schemas.microsoft.com/office/powerpoint/2010/main" val="37299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References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9344"/>
            <a:ext cx="10515600" cy="53524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 err="1"/>
              <a:t>Chaube</a:t>
            </a:r>
            <a:r>
              <a:rPr lang="en-US" sz="2600" dirty="0"/>
              <a:t>, S.P.	</a:t>
            </a:r>
            <a:r>
              <a:rPr lang="en-US" sz="2600" dirty="0" smtClean="0"/>
              <a:t>	:</a:t>
            </a:r>
            <a:r>
              <a:rPr lang="en-US" sz="2600" dirty="0"/>
              <a:t>	Health Education</a:t>
            </a:r>
          </a:p>
          <a:p>
            <a:pPr marL="0" indent="0">
              <a:buNone/>
            </a:pPr>
            <a:r>
              <a:rPr lang="en-US" sz="2600" dirty="0" smtClean="0"/>
              <a:t>Sherry</a:t>
            </a:r>
            <a:r>
              <a:rPr lang="en-US" sz="2600" dirty="0"/>
              <a:t>, G.P.		</a:t>
            </a:r>
            <a:r>
              <a:rPr lang="en-US" sz="2600" dirty="0" smtClean="0"/>
              <a:t>	:</a:t>
            </a:r>
            <a:r>
              <a:rPr lang="en-US" sz="2600" dirty="0"/>
              <a:t>	</a:t>
            </a:r>
            <a:r>
              <a:rPr lang="en-US" sz="2600" dirty="0" err="1"/>
              <a:t>Swasthya</a:t>
            </a:r>
            <a:r>
              <a:rPr lang="en-US" sz="2600" dirty="0"/>
              <a:t> </a:t>
            </a:r>
            <a:r>
              <a:rPr lang="en-US" sz="2600" dirty="0" err="1"/>
              <a:t>Shiksha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Park</a:t>
            </a:r>
            <a:r>
              <a:rPr lang="en-US" sz="2600" dirty="0"/>
              <a:t>, J.E.		</a:t>
            </a:r>
            <a:r>
              <a:rPr lang="en-US" sz="2600" dirty="0" smtClean="0"/>
              <a:t>	:</a:t>
            </a:r>
            <a:r>
              <a:rPr lang="en-US" sz="2600" dirty="0"/>
              <a:t>	Text book of Preventive and Social Medicine</a:t>
            </a:r>
          </a:p>
          <a:p>
            <a:pPr marL="0" indent="0">
              <a:buNone/>
            </a:pPr>
            <a:r>
              <a:rPr lang="en-US" sz="2600" dirty="0" err="1" smtClean="0"/>
              <a:t>Sukhiya</a:t>
            </a:r>
            <a:r>
              <a:rPr lang="en-US" sz="2600" dirty="0"/>
              <a:t>, S.P.	</a:t>
            </a:r>
            <a:r>
              <a:rPr lang="en-US" sz="2600" dirty="0" smtClean="0"/>
              <a:t>	:</a:t>
            </a:r>
            <a:r>
              <a:rPr lang="en-US" sz="2600" dirty="0"/>
              <a:t>	Health Education</a:t>
            </a:r>
          </a:p>
          <a:p>
            <a:pPr marL="0" indent="0">
              <a:buNone/>
            </a:pPr>
            <a:r>
              <a:rPr lang="en-US" sz="2600" dirty="0" smtClean="0"/>
              <a:t>E-books</a:t>
            </a:r>
            <a:r>
              <a:rPr lang="en-US" sz="2600" dirty="0"/>
              <a:t>, relevant learning materials to be used as recommended by UGC/NCTE. </a:t>
            </a:r>
          </a:p>
          <a:p>
            <a:pPr marL="0" indent="0">
              <a:buNone/>
            </a:pPr>
            <a:r>
              <a:rPr lang="en-US" sz="2600" dirty="0"/>
              <a:t>Website: http://</a:t>
            </a:r>
            <a:r>
              <a:rPr lang="en-US" sz="2600" dirty="0" smtClean="0"/>
              <a:t>swayam.gov.in</a:t>
            </a:r>
          </a:p>
          <a:p>
            <a:pPr marL="0" indent="0">
              <a:buNone/>
            </a:pPr>
            <a:r>
              <a:rPr lang="en-US" sz="3000" dirty="0" smtClean="0"/>
              <a:t> </a:t>
            </a:r>
            <a:endParaRPr lang="en-US" sz="3000" dirty="0"/>
          </a:p>
          <a:p>
            <a:pPr marL="0" indent="0">
              <a:spcBef>
                <a:spcPct val="0"/>
              </a:spcBef>
              <a:buNone/>
            </a:pPr>
            <a:r>
              <a:rPr lang="en-US" sz="3200" b="1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Assessment:</a:t>
            </a:r>
            <a:r>
              <a:rPr lang="en-US" sz="4300" b="1" u="sng" dirty="0">
                <a:latin typeface="+mj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en-US" sz="2400" dirty="0"/>
              <a:t>Practical work, exercises, Power point presentations (PPTs), Assignment, discussion, Viva-voce and course-end test.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315</Words>
  <Application>Microsoft Office PowerPoint</Application>
  <PresentationFormat>Widescreen</PresentationFormat>
  <Paragraphs>96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Facet</vt:lpstr>
      <vt:lpstr>K.P. TRAINING COLLEGE, PRAYAGRAJ</vt:lpstr>
      <vt:lpstr>Certificate Course in Yoga &amp; Healthcare</vt:lpstr>
      <vt:lpstr>Rationale : </vt:lpstr>
      <vt:lpstr>Objectives:</vt:lpstr>
      <vt:lpstr>Course Outcomes:   After completing the course, the students will be able to:</vt:lpstr>
      <vt:lpstr>Course content</vt:lpstr>
      <vt:lpstr>PowerPoint Presentation</vt:lpstr>
      <vt:lpstr>Practical: -</vt:lpstr>
      <vt:lpstr>References:</vt:lpstr>
      <vt:lpstr>Suggested Time and marks Distribution </vt:lpstr>
      <vt:lpstr>Thanking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Course in Yoga &amp; Healthcare</dc:title>
  <dc:creator>kp</dc:creator>
  <cp:lastModifiedBy>kp</cp:lastModifiedBy>
  <cp:revision>32</cp:revision>
  <dcterms:created xsi:type="dcterms:W3CDTF">2022-09-14T09:43:42Z</dcterms:created>
  <dcterms:modified xsi:type="dcterms:W3CDTF">2024-09-23T06:03:56Z</dcterms:modified>
</cp:coreProperties>
</file>