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65" r:id="rId2"/>
    <p:sldId id="256" r:id="rId3"/>
    <p:sldId id="257" r:id="rId4"/>
    <p:sldId id="258" r:id="rId5"/>
    <p:sldId id="259" r:id="rId6"/>
    <p:sldId id="260" r:id="rId7"/>
    <p:sldId id="261" r:id="rId8"/>
    <p:sldId id="262" r:id="rId9"/>
    <p:sldId id="264" r:id="rId1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68EC5D-DC83-4011-88DA-7680EDAA4FF0}">
          <p14:sldIdLst>
            <p14:sldId id="265"/>
            <p14:sldId id="256"/>
            <p14:sldId id="257"/>
            <p14:sldId id="258"/>
            <p14:sldId id="259"/>
            <p14:sldId id="260"/>
            <p14:sldId id="261"/>
            <p14:sldId id="262"/>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3541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290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288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325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608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861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6660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106915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689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6499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44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82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18587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1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062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551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408961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881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7143523-235D-4014-8BAB-740939050927}" type="slidenum">
              <a:rPr lang="en-US" smtClean="0"/>
              <a:t>‹#›</a:t>
            </a:fld>
            <a:endParaRPr lang="en-US"/>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33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fld id="{27143523-235D-4014-8BAB-740939050927}" type="slidenum">
              <a:rPr lang="en-US" smtClean="0"/>
              <a:t>‹#›</a:t>
            </a:fld>
            <a:endParaRPr lang="en-US"/>
          </a:p>
        </p:txBody>
      </p:sp>
    </p:spTree>
    <p:extLst>
      <p:ext uri="{BB962C8B-B14F-4D97-AF65-F5344CB8AC3E}">
        <p14:creationId xmlns:p14="http://schemas.microsoft.com/office/powerpoint/2010/main" val="36474283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56360" y="198120"/>
            <a:ext cx="9997440" cy="6461759"/>
          </a:xfrm>
        </p:spPr>
      </p:pic>
      <p:sp>
        <p:nvSpPr>
          <p:cNvPr id="4" name="Title 3"/>
          <p:cNvSpPr>
            <a:spLocks noGrp="1"/>
          </p:cNvSpPr>
          <p:nvPr>
            <p:ph type="title"/>
          </p:nvPr>
        </p:nvSpPr>
        <p:spPr>
          <a:xfrm>
            <a:off x="716280" y="198120"/>
            <a:ext cx="10972800" cy="1572768"/>
          </a:xfrm>
        </p:spPr>
        <p:txBody>
          <a:bodyPr/>
          <a:lstStyle/>
          <a:p>
            <a:r>
              <a:rPr lang="en-US" dirty="0">
                <a:solidFill>
                  <a:schemeClr val="accent1">
                    <a:lumMod val="75000"/>
                  </a:schemeClr>
                </a:solidFill>
              </a:rPr>
              <a:t>K. </a:t>
            </a:r>
            <a:r>
              <a:rPr lang="en-US">
                <a:solidFill>
                  <a:schemeClr val="accent1">
                    <a:lumMod val="75000"/>
                  </a:schemeClr>
                </a:solidFill>
              </a:rPr>
              <a:t>p. </a:t>
            </a:r>
            <a:r>
              <a:rPr lang="en-US" dirty="0">
                <a:solidFill>
                  <a:schemeClr val="accent1">
                    <a:lumMod val="75000"/>
                  </a:schemeClr>
                </a:solidFill>
              </a:rPr>
              <a:t>Training College Prayagraj</a:t>
            </a:r>
          </a:p>
        </p:txBody>
      </p:sp>
      <p:sp>
        <p:nvSpPr>
          <p:cNvPr id="8" name="Title 1"/>
          <p:cNvSpPr txBox="1">
            <a:spLocks/>
          </p:cNvSpPr>
          <p:nvPr/>
        </p:nvSpPr>
        <p:spPr>
          <a:xfrm>
            <a:off x="1356360" y="2691383"/>
            <a:ext cx="10332720" cy="3048001"/>
          </a:xfrm>
          <a:prstGeom prst="rect">
            <a:avLst/>
          </a:prstGeom>
        </p:spPr>
        <p:txBody>
          <a:bodyPr vert="horz" lIns="91440" tIns="182880" rIns="91440" bIns="0" rtlCol="0" anchor="ctr">
            <a:noAutofit/>
          </a:bodyPr>
          <a:lstStyle>
            <a:lvl1pPr algn="ctr" defTabSz="914400" rtl="0" eaLnBrk="1" latinLnBrk="0" hangingPunct="1">
              <a:lnSpc>
                <a:spcPct val="90000"/>
              </a:lnSpc>
              <a:spcBef>
                <a:spcPct val="0"/>
              </a:spcBef>
              <a:buNone/>
              <a:defRPr sz="4800" b="1" i="0" kern="1200" cap="all" spc="400" baseline="0">
                <a:solidFill>
                  <a:schemeClr val="tx1"/>
                </a:solidFill>
                <a:latin typeface="+mj-lt"/>
                <a:ea typeface="+mj-ea"/>
                <a:cs typeface="Arial" panose="020B0604020202020204" pitchFamily="34" charset="0"/>
              </a:defRPr>
            </a:lvl1pPr>
          </a:lstStyle>
          <a:p>
            <a:r>
              <a:rPr lang="en-US" sz="4000" u="sng" dirty="0">
                <a:solidFill>
                  <a:srgbClr val="7030A0"/>
                </a:solidFill>
                <a:latin typeface="Agency FB" panose="020B0503020202020204" pitchFamily="34" charset="0"/>
              </a:rPr>
              <a:t>Course For Guidance And Counselling </a:t>
            </a:r>
            <a:r>
              <a:rPr lang="en-US" sz="4000" u="sng" dirty="0" err="1">
                <a:solidFill>
                  <a:srgbClr val="7030A0"/>
                </a:solidFill>
                <a:latin typeface="Agency FB" panose="020B0503020202020204" pitchFamily="34" charset="0"/>
              </a:rPr>
              <a:t>programme</a:t>
            </a:r>
            <a:endParaRPr lang="en-US" sz="4000" u="sng" dirty="0">
              <a:solidFill>
                <a:srgbClr val="7030A0"/>
              </a:solidFill>
              <a:latin typeface="Agency FB" panose="020B0503020202020204" pitchFamily="34" charset="0"/>
            </a:endParaRPr>
          </a:p>
          <a:p>
            <a:endParaRPr lang="en-US" sz="4000" u="sng" dirty="0">
              <a:solidFill>
                <a:srgbClr val="7030A0"/>
              </a:solidFill>
              <a:latin typeface="Agency FB" panose="020B0503020202020204" pitchFamily="34" charset="0"/>
            </a:endParaRPr>
          </a:p>
          <a:p>
            <a:r>
              <a:rPr lang="en-US" sz="4000" u="sng" dirty="0">
                <a:solidFill>
                  <a:srgbClr val="7030A0"/>
                </a:solidFill>
                <a:latin typeface="Agency FB" panose="020B0503020202020204" pitchFamily="34" charset="0"/>
              </a:rPr>
              <a:t>(Add on Course)</a:t>
            </a:r>
          </a:p>
          <a:p>
            <a:endParaRPr lang="en-US" sz="4000" u="sng" dirty="0">
              <a:solidFill>
                <a:srgbClr val="7030A0"/>
              </a:solidFill>
              <a:latin typeface="Agency FB" panose="020B0503020202020204" pitchFamily="34" charset="0"/>
            </a:endParaRPr>
          </a:p>
          <a:p>
            <a:r>
              <a:rPr lang="en-US" sz="4000" i="1" dirty="0">
                <a:latin typeface="Agency FB" panose="020B0503020202020204" pitchFamily="34" charset="0"/>
              </a:rPr>
              <a:t>prof. Rajesh </a:t>
            </a:r>
            <a:r>
              <a:rPr lang="en-US" sz="4000" i="1" dirty="0" err="1">
                <a:latin typeface="Agency FB" panose="020B0503020202020204" pitchFamily="34" charset="0"/>
              </a:rPr>
              <a:t>kumar</a:t>
            </a:r>
            <a:r>
              <a:rPr lang="en-US" sz="4000" i="1" dirty="0">
                <a:latin typeface="Agency FB" panose="020B0503020202020204" pitchFamily="34" charset="0"/>
              </a:rPr>
              <a:t> </a:t>
            </a:r>
            <a:r>
              <a:rPr lang="en-US" sz="4000" i="1" dirty="0" err="1">
                <a:latin typeface="Agency FB" panose="020B0503020202020204" pitchFamily="34" charset="0"/>
              </a:rPr>
              <a:t>pandey</a:t>
            </a:r>
            <a:endParaRPr lang="en-US" sz="4000" i="1" dirty="0">
              <a:latin typeface="Agency FB" panose="020B0503020202020204" pitchFamily="34" charset="0"/>
            </a:endParaRPr>
          </a:p>
          <a:p>
            <a:endParaRPr lang="en-US" sz="4000" i="1" u="sng" dirty="0">
              <a:latin typeface="Agency FB" panose="020B0503020202020204" pitchFamily="34" charset="0"/>
            </a:endParaRPr>
          </a:p>
        </p:txBody>
      </p:sp>
    </p:spTree>
    <p:extLst>
      <p:ext uri="{BB962C8B-B14F-4D97-AF65-F5344CB8AC3E}">
        <p14:creationId xmlns:p14="http://schemas.microsoft.com/office/powerpoint/2010/main" val="383223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10332720" cy="767397"/>
          </a:xfrm>
        </p:spPr>
        <p:txBody>
          <a:bodyPr>
            <a:normAutofit/>
          </a:bodyPr>
          <a:lstStyle/>
          <a:p>
            <a:r>
              <a:rPr lang="en-US" sz="3200" b="1" u="sng" dirty="0">
                <a:solidFill>
                  <a:srgbClr val="7030A0"/>
                </a:solidFill>
                <a:latin typeface="Agency FB" panose="020B0503020202020204" pitchFamily="34" charset="0"/>
              </a:rPr>
              <a:t>Course For Guidance And Counselling </a:t>
            </a:r>
            <a:r>
              <a:rPr lang="en-US" sz="3200" b="1" u="sng" dirty="0" err="1">
                <a:solidFill>
                  <a:srgbClr val="7030A0"/>
                </a:solidFill>
                <a:latin typeface="Agency FB" panose="020B0503020202020204" pitchFamily="34" charset="0"/>
              </a:rPr>
              <a:t>programme</a:t>
            </a:r>
            <a:endParaRPr lang="en-US" sz="3200" dirty="0">
              <a:solidFill>
                <a:srgbClr val="7030A0"/>
              </a:solidFill>
              <a:latin typeface="Agency FB" panose="020B0503020202020204" pitchFamily="34" charset="0"/>
            </a:endParaRPr>
          </a:p>
        </p:txBody>
      </p:sp>
      <p:sp>
        <p:nvSpPr>
          <p:cNvPr id="3" name="Subtitle 2"/>
          <p:cNvSpPr>
            <a:spLocks noGrp="1"/>
          </p:cNvSpPr>
          <p:nvPr>
            <p:ph type="subTitle" idx="1"/>
          </p:nvPr>
        </p:nvSpPr>
        <p:spPr>
          <a:xfrm>
            <a:off x="1524000" y="2138998"/>
            <a:ext cx="9357360" cy="4200842"/>
          </a:xfrm>
        </p:spPr>
        <p:txBody>
          <a:bodyPr>
            <a:normAutofit/>
          </a:bodyPr>
          <a:lstStyle/>
          <a:p>
            <a:r>
              <a:rPr lang="en-US" sz="3500" b="1" u="sng" dirty="0">
                <a:latin typeface="Times New Roman" panose="02020603050405020304" pitchFamily="18" charset="0"/>
                <a:cs typeface="Times New Roman" panose="02020603050405020304" pitchFamily="18" charset="0"/>
              </a:rPr>
              <a:t>Vision</a:t>
            </a:r>
            <a:r>
              <a:rPr lang="en-US" sz="3500" dirty="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prepare effective teachers who are capable of responding to the changing needs and challenges of contemporary Indian society.</a:t>
            </a: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make student-teachers competent to face the challenges of modern society.</a:t>
            </a: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provide an opportunity to student-teachers to handle the issues of emotional stability of students in school and colleges by providing them appropriate guidance and emotional support.</a:t>
            </a:r>
          </a:p>
          <a:p>
            <a:endParaRPr lang="en-US" dirty="0"/>
          </a:p>
        </p:txBody>
      </p:sp>
    </p:spTree>
    <p:extLst>
      <p:ext uri="{BB962C8B-B14F-4D97-AF65-F5344CB8AC3E}">
        <p14:creationId xmlns:p14="http://schemas.microsoft.com/office/powerpoint/2010/main" val="411490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720" y="318919"/>
            <a:ext cx="8747760" cy="4179990"/>
          </a:xfrm>
          <a:prstGeom prst="rect">
            <a:avLst/>
          </a:prstGeom>
        </p:spPr>
        <p:txBody>
          <a:bodyPr wrap="square">
            <a:spAutoFit/>
          </a:bodyPr>
          <a:lstStyle/>
          <a:p>
            <a:pPr algn="just">
              <a:lnSpc>
                <a:spcPct val="107000"/>
              </a:lnSpc>
              <a:spcAft>
                <a:spcPts val="800"/>
              </a:spcAft>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Aims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acquaint the student-teachers with concept, nature and principles of guidance and Counselling.</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make them aware of aims and process of counselling.</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acquaint student-teachers with different rolls of counsellor.</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provide working knowledge of counselling techniques and its approaches.</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make them competent to provide guidance and counselling to exceptional children. </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provide working knowledge of techniques and aims and objectives of various guidance services in schools.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29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40" y="388882"/>
            <a:ext cx="9006840" cy="5314917"/>
          </a:xfrm>
          <a:prstGeom prst="rect">
            <a:avLst/>
          </a:prstGeom>
        </p:spPr>
        <p:txBody>
          <a:bodyPr wrap="square">
            <a:spAutoFit/>
          </a:bodyPr>
          <a:lstStyle/>
          <a:p>
            <a:pPr algn="just">
              <a:lnSpc>
                <a:spcPct val="107000"/>
              </a:lnSpc>
              <a:spcAft>
                <a:spcPts val="800"/>
              </a:spcAft>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Course content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Unit I</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Meaning, nature and principles of guidance.</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Aims and scope of guidance.</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Needs and types of guidance.</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Relationship between education and guidance.</a:t>
            </a:r>
          </a:p>
          <a:p>
            <a:pPr algn="just">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Unit II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Meaning, definition and process of counselling.</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Aims and scope of counselling.</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Need and type of counselling.</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Guidance and Counselling regarding exceptional children i.e. creative, talented, physically handicapped etc.</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3634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640" y="611063"/>
            <a:ext cx="9144000" cy="5447645"/>
          </a:xfrm>
          <a:prstGeom prst="rect">
            <a:avLst/>
          </a:prstGeom>
        </p:spPr>
        <p:txBody>
          <a:bodyPr wrap="square">
            <a:spAutoFit/>
          </a:bodyPr>
          <a:lstStyle/>
          <a:p>
            <a:pPr algn="just">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Unit III</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Essential guidance services – orientation, information, appraisal, placement, counselling follow up.</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Differences between guidance and counselling.</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Various steps of Counselling.</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Functions, characteristics and ethics for a good counsellor.</a:t>
            </a:r>
          </a:p>
          <a:p>
            <a:pPr algn="just">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Unit IV</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Techniques and approaches of counselling - directive, non-directive and eclectic.</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Non standardized methods- rating scale, autobiography, Anecdotal record observation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sociometry</a:t>
            </a:r>
            <a:r>
              <a:rPr lang="en-US" sz="2200" dirty="0">
                <a:latin typeface="Times New Roman" panose="02020603050405020304" pitchFamily="18" charset="0"/>
                <a:ea typeface="Calibri" panose="020F0502020204030204" pitchFamily="34" charset="0"/>
                <a:cs typeface="Times New Roman" panose="02020603050405020304" pitchFamily="18" charset="0"/>
              </a:rPr>
              <a:t>, interview, cumulative record, class talk etc.</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Standardized methods- intelligence tests, interest inventories, aptitude test, achievement test. </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Personality tools - projective and non-projective.</a:t>
            </a:r>
          </a:p>
        </p:txBody>
      </p:sp>
    </p:spTree>
    <p:extLst>
      <p:ext uri="{BB962C8B-B14F-4D97-AF65-F5344CB8AC3E}">
        <p14:creationId xmlns:p14="http://schemas.microsoft.com/office/powerpoint/2010/main" val="191783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120" y="407273"/>
            <a:ext cx="8884920" cy="5014834"/>
          </a:xfrm>
          <a:prstGeom prst="rect">
            <a:avLst/>
          </a:prstGeom>
        </p:spPr>
        <p:txBody>
          <a:bodyPr wrap="square">
            <a:spAutoFit/>
          </a:bodyPr>
          <a:lstStyle/>
          <a:p>
            <a:pPr algn="just">
              <a:lnSpc>
                <a:spcPct val="107000"/>
              </a:lnSpc>
              <a:spcAft>
                <a:spcPts val="800"/>
              </a:spcAft>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Practical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Administration of Bhatia Battery Test in real situation.</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Administration and interpretation of TAT, CAT and Rorschach Ink-Blot test.</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Administration of personality Inventories, interview, 16 PF, interest inventory, anxiety scale,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Binet</a:t>
            </a:r>
            <a:r>
              <a:rPr lang="en-US" sz="2200" dirty="0">
                <a:latin typeface="Times New Roman" panose="02020603050405020304" pitchFamily="18" charset="0"/>
                <a:ea typeface="Calibri" panose="020F0502020204030204" pitchFamily="34" charset="0"/>
                <a:cs typeface="Times New Roman" panose="02020603050405020304" pitchFamily="18" charset="0"/>
              </a:rPr>
              <a:t> Simon Scale.</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Intelligent test, verbal and nonverbal test of creativity, values test, aptitude test, social maturity test.</a:t>
            </a:r>
          </a:p>
          <a:p>
            <a:pPr algn="just"/>
            <a:r>
              <a:rPr lang="en-US" sz="2200" b="1" u="sng" dirty="0">
                <a:latin typeface="Times New Roman" panose="02020603050405020304" pitchFamily="18" charset="0"/>
                <a:cs typeface="Times New Roman" panose="02020603050405020304" pitchFamily="18" charset="0"/>
              </a:rPr>
              <a:t>Instructional strategy</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Course is practical oriented in nature hence teacher will first discuss all the concepts, Tools and techniques of guidance and counselling and then students will be provided practical training in real environment to real subjects.</a:t>
            </a:r>
          </a:p>
          <a:p>
            <a:pPr marL="342900" lvl="0" indent="-342900" algn="just">
              <a:lnSpc>
                <a:spcPct val="107000"/>
              </a:lnSpc>
              <a:spcAft>
                <a:spcPts val="800"/>
              </a:spcAft>
              <a:buFont typeface="Symbol" panose="05050102010706020507" pitchFamily="18" charset="2"/>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76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120" y="561677"/>
            <a:ext cx="9220200" cy="4850046"/>
          </a:xfrm>
          <a:prstGeom prst="rect">
            <a:avLst/>
          </a:prstGeom>
        </p:spPr>
        <p:txBody>
          <a:bodyPr wrap="square">
            <a:spAutoFit/>
          </a:bodyPr>
          <a:lstStyle/>
          <a:p>
            <a:pPr algn="just">
              <a:lnSpc>
                <a:spcPct val="107000"/>
              </a:lnSpc>
              <a:spcAft>
                <a:spcPts val="800"/>
              </a:spcAft>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Means of assessment</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students will be assessed on the basis of written test followed by assignment and term examination.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Practicals</a:t>
            </a:r>
            <a:r>
              <a:rPr lang="en-US" sz="2200" dirty="0">
                <a:latin typeface="Times New Roman" panose="02020603050405020304" pitchFamily="18" charset="0"/>
                <a:ea typeface="Calibri" panose="020F0502020204030204" pitchFamily="34" charset="0"/>
                <a:cs typeface="Times New Roman" panose="02020603050405020304" pitchFamily="18" charset="0"/>
              </a:rPr>
              <a:t> will be conducted where students perform as counsellor in real situations</a:t>
            </a:r>
          </a:p>
          <a:p>
            <a:pPr algn="just">
              <a:lnSpc>
                <a:spcPct val="107000"/>
              </a:lnSpc>
              <a:spcAft>
                <a:spcPts val="800"/>
              </a:spcAft>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Reference books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Duggal,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Satyapal</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Nirdeshan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aur</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Paramarsh</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Pal,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Hansraj</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Paramarsh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Manovigyan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Nelson, Richard &amp; Jones 		:	Basic Counselling Skills</a:t>
            </a:r>
          </a:p>
          <a:p>
            <a:pPr marL="342900" lvl="0" indent="-342900">
              <a:lnSpc>
                <a:spcPct val="107000"/>
              </a:lnSpc>
              <a:spcAft>
                <a:spcPts val="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Gibson, Robert l, Michelle M.H. 	:	Introduction to Counselling 						and Guidance</a:t>
            </a:r>
          </a:p>
          <a:p>
            <a:pPr marL="342900" lvl="0" indent="-342900" algn="just">
              <a:lnSpc>
                <a:spcPct val="107000"/>
              </a:lnSpc>
              <a:spcAft>
                <a:spcPts val="800"/>
              </a:spcAft>
              <a:buFont typeface="Symbol" panose="05050102010706020507" pitchFamily="18"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NCERT				:	Indian Mental Measurement</a:t>
            </a:r>
          </a:p>
          <a:p>
            <a:pPr lvl="2"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Handbook</a:t>
            </a:r>
          </a:p>
        </p:txBody>
      </p:sp>
    </p:spTree>
    <p:extLst>
      <p:ext uri="{BB962C8B-B14F-4D97-AF65-F5344CB8AC3E}">
        <p14:creationId xmlns:p14="http://schemas.microsoft.com/office/powerpoint/2010/main" val="16476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0" y="801037"/>
            <a:ext cx="9829800" cy="3708708"/>
          </a:xfrm>
          <a:prstGeom prst="rect">
            <a:avLst/>
          </a:prstGeom>
        </p:spPr>
        <p:txBody>
          <a:bodyPr wrap="square">
            <a:spAutoFit/>
          </a:bodyPr>
          <a:lstStyle/>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a:latin typeface="Times New Roman" panose="02020603050405020304" pitchFamily="18" charset="0"/>
                <a:ea typeface="Calibri" panose="020F0502020204030204" pitchFamily="34" charset="0"/>
                <a:cs typeface="Times New Roman" panose="02020603050405020304" pitchFamily="18" charset="0"/>
              </a:rPr>
              <a:t>Distribution of Marks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UNIT NO.	TIME ALLOTED (PERIODS)	  	MARKS ALLOTTED (%)</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				6				12</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II				8				16</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III				6				12</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IV				10				20</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Practicum			15				40</a:t>
            </a:r>
          </a:p>
          <a:p>
            <a:pPr algn="just">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Total								100</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07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8040" y="2365972"/>
            <a:ext cx="5638800" cy="764055"/>
          </a:xfrm>
          <a:prstGeom prst="rect">
            <a:avLst/>
          </a:prstGeom>
        </p:spPr>
        <p:txBody>
          <a:bodyPr wrap="square">
            <a:spAutoFit/>
          </a:bodyPr>
          <a:lstStyle/>
          <a:p>
            <a:pPr algn="ctr">
              <a:lnSpc>
                <a:spcPct val="107000"/>
              </a:lnSpc>
              <a:spcAft>
                <a:spcPts val="800"/>
              </a:spcAft>
              <a:tabLst>
                <a:tab pos="2286000" algn="l"/>
              </a:tabLst>
            </a:pPr>
            <a:r>
              <a:rPr lang="en-US" sz="4400" b="1" dirty="0">
                <a:latin typeface="Cambria" panose="02040503050406030204" pitchFamily="18" charset="0"/>
                <a:ea typeface="Calibri" panose="020F0502020204030204" pitchFamily="34" charset="0"/>
                <a:cs typeface="Times New Roman" panose="02020603050405020304" pitchFamily="18" charset="0"/>
              </a:rPr>
              <a:t>Thank You</a:t>
            </a:r>
            <a:endParaRPr lang="en-US" sz="3600" b="1"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047558"/>
      </p:ext>
    </p:extLst>
  </p:cSld>
  <p:clrMapOvr>
    <a:masterClrMapping/>
  </p:clrMapOvr>
</p:sld>
</file>

<file path=ppt/theme/theme1.xml><?xml version="1.0" encoding="utf-8"?>
<a:theme xmlns:a="http://schemas.openxmlformats.org/drawingml/2006/main" name="Droplet design">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3E0090C2-CA58-4B70-B5D1-01F921C14922}" vid="{00CD7D6A-B673-47B4-AF03-4EFC805EABBC}"/>
    </a:ext>
  </a:extLst>
</a:theme>
</file>

<file path=docProps/app.xml><?xml version="1.0" encoding="utf-8"?>
<Properties xmlns="http://schemas.openxmlformats.org/officeDocument/2006/extended-properties" xmlns:vt="http://schemas.openxmlformats.org/officeDocument/2006/docPropsVTypes">
  <Template>Droplet design</Template>
  <TotalTime>222</TotalTime>
  <Words>635</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Agency FB</vt:lpstr>
      <vt:lpstr>Arial</vt:lpstr>
      <vt:lpstr>Cambria</vt:lpstr>
      <vt:lpstr>Symbol</vt:lpstr>
      <vt:lpstr>Times New Roman</vt:lpstr>
      <vt:lpstr>Droplet design</vt:lpstr>
      <vt:lpstr>K. p. Training College Prayagraj</vt:lpstr>
      <vt:lpstr>Course For Guidance And Counselling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dc:creator>
  <cp:lastModifiedBy>KP TRAINING COLLEGE</cp:lastModifiedBy>
  <cp:revision>18</cp:revision>
  <cp:lastPrinted>2024-07-26T10:02:00Z</cp:lastPrinted>
  <dcterms:created xsi:type="dcterms:W3CDTF">2023-12-13T08:12:06Z</dcterms:created>
  <dcterms:modified xsi:type="dcterms:W3CDTF">2024-09-23T08:15:18Z</dcterms:modified>
</cp:coreProperties>
</file>