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2" r:id="rId1"/>
  </p:sldMasterIdLst>
  <p:notesMasterIdLst>
    <p:notesMasterId r:id="rId19"/>
  </p:notesMasterIdLst>
  <p:sldIdLst>
    <p:sldId id="267" r:id="rId2"/>
    <p:sldId id="257" r:id="rId3"/>
    <p:sldId id="258" r:id="rId4"/>
    <p:sldId id="260" r:id="rId5"/>
    <p:sldId id="259" r:id="rId6"/>
    <p:sldId id="277" r:id="rId7"/>
    <p:sldId id="270" r:id="rId8"/>
    <p:sldId id="271" r:id="rId9"/>
    <p:sldId id="272" r:id="rId10"/>
    <p:sldId id="273" r:id="rId11"/>
    <p:sldId id="274" r:id="rId12"/>
    <p:sldId id="275" r:id="rId13"/>
    <p:sldId id="276" r:id="rId14"/>
    <p:sldId id="261" r:id="rId15"/>
    <p:sldId id="262" r:id="rId16"/>
    <p:sldId id="264"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CF78C-C4B8-4F94-A6C7-D972525F1439}" type="datetimeFigureOut">
              <a:rPr lang="en-IN" smtClean="0"/>
              <a:t>14-09-2024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7A5D-2986-4301-ABAF-1EE21642A4A0}" type="slidenum">
              <a:rPr lang="en-IN" smtClean="0"/>
              <a:t>‹#›</a:t>
            </a:fld>
            <a:endParaRPr lang="en-IN"/>
          </a:p>
        </p:txBody>
      </p:sp>
    </p:spTree>
    <p:extLst>
      <p:ext uri="{BB962C8B-B14F-4D97-AF65-F5344CB8AC3E}">
        <p14:creationId xmlns:p14="http://schemas.microsoft.com/office/powerpoint/2010/main" val="278661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1</a:t>
            </a:fld>
            <a:endParaRPr lang="en-US"/>
          </a:p>
        </p:txBody>
      </p:sp>
    </p:spTree>
    <p:extLst>
      <p:ext uri="{BB962C8B-B14F-4D97-AF65-F5344CB8AC3E}">
        <p14:creationId xmlns:p14="http://schemas.microsoft.com/office/powerpoint/2010/main" val="40934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65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409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694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242748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72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880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01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660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9/14/2024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0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smtClean="0"/>
              <a:pPr/>
              <a:t>9/14/2024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539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508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9/14/2024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928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2225025"/>
            <a:ext cx="10115203" cy="1007572"/>
          </a:xfrm>
        </p:spPr>
        <p:txBody>
          <a:bodyPr>
            <a:noAutofit/>
          </a:bodyPr>
          <a:lstStyle/>
          <a:p>
            <a:pPr algn="ctr"/>
            <a:r>
              <a:rPr lang="en-IN" sz="4400" dirty="0"/>
              <a:t>K. P. Training College</a:t>
            </a:r>
            <a:br>
              <a:rPr lang="en-IN" sz="2400" dirty="0"/>
            </a:br>
            <a:r>
              <a:rPr lang="en-IN" sz="2400" dirty="0"/>
              <a:t>(A Constituent College of University of Allahabad, </a:t>
            </a:r>
            <a:r>
              <a:rPr lang="en-IN" sz="2400" dirty="0" err="1"/>
              <a:t>Prayagraj</a:t>
            </a:r>
            <a:r>
              <a:rPr lang="en-IN" sz="2400" dirty="0"/>
              <a:t>)</a:t>
            </a:r>
            <a:endParaRPr lang="en-US" sz="2400" dirty="0"/>
          </a:p>
        </p:txBody>
      </p:sp>
      <p:sp>
        <p:nvSpPr>
          <p:cNvPr id="9" name="Slide Number Placeholder 8"/>
          <p:cNvSpPr>
            <a:spLocks noGrp="1"/>
          </p:cNvSpPr>
          <p:nvPr>
            <p:ph type="sldNum" sz="quarter" idx="12"/>
          </p:nvPr>
        </p:nvSpPr>
        <p:spPr/>
        <p:txBody>
          <a:bodyPr/>
          <a:lstStyle/>
          <a:p>
            <a:fld id="{E5137D0E-4A4F-4307-8994-C1891D747D59}" type="slidenum">
              <a:rPr lang="en-US" smtClean="0"/>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500" y="205703"/>
            <a:ext cx="2104762" cy="2104762"/>
          </a:xfrm>
          <a:prstGeom prst="rect">
            <a:avLst/>
          </a:prstGeom>
        </p:spPr>
      </p:pic>
      <p:sp>
        <p:nvSpPr>
          <p:cNvPr id="10" name="Rectangle 9"/>
          <p:cNvSpPr/>
          <p:nvPr/>
        </p:nvSpPr>
        <p:spPr>
          <a:xfrm>
            <a:off x="4415946" y="4561014"/>
            <a:ext cx="3604082" cy="954107"/>
          </a:xfrm>
          <a:prstGeom prst="rect">
            <a:avLst/>
          </a:prstGeom>
        </p:spPr>
        <p:txBody>
          <a:bodyPr wrap="square">
            <a:spAutoFit/>
          </a:bodyPr>
          <a:lstStyle/>
          <a:p>
            <a:pPr algn="ctr"/>
            <a:r>
              <a:rPr lang="en-US" sz="2800" dirty="0"/>
              <a:t>Prof. Namita Sahoo </a:t>
            </a:r>
          </a:p>
          <a:p>
            <a:pPr algn="ctr"/>
            <a:r>
              <a:rPr lang="en-US" sz="2800" dirty="0"/>
              <a:t>K.P. Training College</a:t>
            </a:r>
          </a:p>
        </p:txBody>
      </p:sp>
      <p:sp>
        <p:nvSpPr>
          <p:cNvPr id="11" name="Rectangle 10"/>
          <p:cNvSpPr/>
          <p:nvPr/>
        </p:nvSpPr>
        <p:spPr>
          <a:xfrm>
            <a:off x="1223493" y="3419752"/>
            <a:ext cx="9988989" cy="954107"/>
          </a:xfrm>
          <a:prstGeom prst="rect">
            <a:avLst/>
          </a:prstGeom>
        </p:spPr>
        <p:txBody>
          <a:bodyPr wrap="square">
            <a:spAutoFit/>
          </a:bodyPr>
          <a:lstStyle/>
          <a:p>
            <a:pPr algn="ctr"/>
            <a:r>
              <a:rPr lang="en-IN" sz="2800" b="1" dirty="0"/>
              <a:t>Add on course: Professional and skill development programme for </a:t>
            </a:r>
          </a:p>
          <a:p>
            <a:pPr algn="ctr"/>
            <a:r>
              <a:rPr lang="en-IN" sz="2800" b="1" dirty="0"/>
              <a:t>Pupil Teachers</a:t>
            </a:r>
            <a:endParaRPr lang="en-US" sz="2800" b="1" dirty="0"/>
          </a:p>
        </p:txBody>
      </p:sp>
    </p:spTree>
    <p:extLst>
      <p:ext uri="{BB962C8B-B14F-4D97-AF65-F5344CB8AC3E}">
        <p14:creationId xmlns:p14="http://schemas.microsoft.com/office/powerpoint/2010/main" val="8131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rPr>
              <a:t>Part – III : </a:t>
            </a:r>
            <a:r>
              <a:rPr lang="en-GB" dirty="0">
                <a:solidFill>
                  <a:schemeClr val="tx1"/>
                </a:solidFill>
              </a:rPr>
              <a:t>Perspectives on Education and Leadership</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3200" dirty="0">
                <a:solidFill>
                  <a:schemeClr val="tx1"/>
                </a:solidFill>
              </a:rPr>
              <a:t>Understanding the learner</a:t>
            </a:r>
          </a:p>
          <a:p>
            <a:pPr lvl="1">
              <a:buFont typeface="Arial" panose="020B0604020202020204" pitchFamily="34" charset="0"/>
              <a:buChar char="•"/>
            </a:pPr>
            <a:r>
              <a:rPr lang="en-US" sz="3200" dirty="0">
                <a:solidFill>
                  <a:schemeClr val="tx1"/>
                </a:solidFill>
              </a:rPr>
              <a:t>Understanding Teaching Learning</a:t>
            </a:r>
          </a:p>
          <a:p>
            <a:pPr lvl="1">
              <a:buFont typeface="Arial" panose="020B0604020202020204" pitchFamily="34" charset="0"/>
              <a:buChar char="•"/>
            </a:pPr>
            <a:r>
              <a:rPr lang="en-US" sz="3200" dirty="0">
                <a:solidFill>
                  <a:schemeClr val="tx1"/>
                </a:solidFill>
              </a:rPr>
              <a:t>Creating Conducive Learning Environment</a:t>
            </a:r>
          </a:p>
          <a:p>
            <a:pPr lvl="1">
              <a:buFont typeface="Arial" panose="020B0604020202020204" pitchFamily="34" charset="0"/>
              <a:buChar char="•"/>
            </a:pPr>
            <a:r>
              <a:rPr lang="en-US" sz="3200" dirty="0">
                <a:solidFill>
                  <a:schemeClr val="tx1"/>
                </a:solidFill>
              </a:rPr>
              <a:t>School Organization &amp; Leadership</a:t>
            </a:r>
          </a:p>
          <a:p>
            <a:pPr lvl="1">
              <a:buFont typeface="Arial" panose="020B0604020202020204" pitchFamily="34" charset="0"/>
              <a:buChar char="•"/>
            </a:pPr>
            <a:r>
              <a:rPr lang="en-US" sz="3200" dirty="0">
                <a:solidFill>
                  <a:schemeClr val="tx1"/>
                </a:solidFill>
              </a:rPr>
              <a:t>Perspectives in Education</a:t>
            </a:r>
          </a:p>
        </p:txBody>
      </p:sp>
    </p:spTree>
    <p:extLst>
      <p:ext uri="{BB962C8B-B14F-4D97-AF65-F5344CB8AC3E}">
        <p14:creationId xmlns:p14="http://schemas.microsoft.com/office/powerpoint/2010/main" val="203853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Part – III (</a:t>
            </a:r>
            <a:r>
              <a:rPr lang="en-US" b="1" dirty="0">
                <a:solidFill>
                  <a:schemeClr val="tx1"/>
                </a:solidFill>
              </a:rPr>
              <a:t>Continued</a:t>
            </a:r>
            <a:r>
              <a:rPr lang="en-GB" b="1" dirty="0">
                <a:solidFill>
                  <a:schemeClr val="tx1"/>
                </a:solidFill>
              </a:rPr>
              <a:t>)</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lvl="0"/>
            <a:r>
              <a:rPr lang="en-US" sz="2400" b="1" dirty="0">
                <a:solidFill>
                  <a:schemeClr val="tx1"/>
                </a:solidFill>
              </a:rPr>
              <a:t>Understanding the Learner:</a:t>
            </a:r>
            <a:endParaRPr lang="en-US" sz="2800" dirty="0">
              <a:solidFill>
                <a:schemeClr val="tx1"/>
              </a:solidFill>
            </a:endParaRPr>
          </a:p>
          <a:p>
            <a:pPr lvl="1"/>
            <a:r>
              <a:rPr lang="en-US" dirty="0">
                <a:solidFill>
                  <a:schemeClr val="tx1"/>
                </a:solidFill>
              </a:rPr>
              <a:t>Development concepts (physical, cognitive, moral)</a:t>
            </a:r>
            <a:endParaRPr lang="en-US" sz="2000" dirty="0">
              <a:solidFill>
                <a:schemeClr val="tx1"/>
              </a:solidFill>
            </a:endParaRPr>
          </a:p>
          <a:p>
            <a:pPr lvl="1"/>
            <a:r>
              <a:rPr lang="en-US" dirty="0">
                <a:solidFill>
                  <a:schemeClr val="tx1"/>
                </a:solidFill>
              </a:rPr>
              <a:t>Adolescence and institutional support</a:t>
            </a:r>
            <a:endParaRPr lang="en-US" sz="2000" dirty="0">
              <a:solidFill>
                <a:schemeClr val="tx1"/>
              </a:solidFill>
            </a:endParaRPr>
          </a:p>
          <a:p>
            <a:pPr lvl="1"/>
            <a:r>
              <a:rPr lang="en-US" dirty="0">
                <a:solidFill>
                  <a:schemeClr val="tx1"/>
                </a:solidFill>
              </a:rPr>
              <a:t>Role of socialization agencies</a:t>
            </a:r>
            <a:endParaRPr lang="en-US" sz="2000" dirty="0">
              <a:solidFill>
                <a:schemeClr val="tx1"/>
              </a:solidFill>
            </a:endParaRPr>
          </a:p>
          <a:p>
            <a:r>
              <a:rPr lang="en-US" sz="2400" b="1" dirty="0">
                <a:solidFill>
                  <a:schemeClr val="tx1"/>
                </a:solidFill>
              </a:rPr>
              <a:t>Understanding Teaching Learning</a:t>
            </a:r>
            <a:endParaRPr lang="en-US" sz="2800" dirty="0">
              <a:solidFill>
                <a:schemeClr val="tx1"/>
              </a:solidFill>
            </a:endParaRPr>
          </a:p>
          <a:p>
            <a:pPr lvl="0"/>
            <a:r>
              <a:rPr lang="en-US" b="1" dirty="0">
                <a:solidFill>
                  <a:schemeClr val="tx1"/>
                </a:solidFill>
              </a:rPr>
              <a:t>Theoretical Perspectives:</a:t>
            </a:r>
            <a:endParaRPr lang="en-US" sz="2400" dirty="0">
              <a:solidFill>
                <a:schemeClr val="tx1"/>
              </a:solidFill>
            </a:endParaRPr>
          </a:p>
          <a:p>
            <a:pPr lvl="1"/>
            <a:r>
              <a:rPr lang="en-US" dirty="0">
                <a:solidFill>
                  <a:schemeClr val="tx1"/>
                </a:solidFill>
              </a:rPr>
              <a:t>Behaviorism, Constructivism, </a:t>
            </a:r>
            <a:r>
              <a:rPr lang="en-US" dirty="0" err="1">
                <a:solidFill>
                  <a:schemeClr val="tx1"/>
                </a:solidFill>
              </a:rPr>
              <a:t>Cognitivism</a:t>
            </a:r>
            <a:endParaRPr lang="en-US" sz="2000" dirty="0">
              <a:solidFill>
                <a:schemeClr val="tx1"/>
              </a:solidFill>
            </a:endParaRPr>
          </a:p>
          <a:p>
            <a:pPr lvl="1"/>
            <a:r>
              <a:rPr lang="en-US" dirty="0">
                <a:solidFill>
                  <a:schemeClr val="tx1"/>
                </a:solidFill>
              </a:rPr>
              <a:t>Teacher-student relationship and classroom environment</a:t>
            </a:r>
            <a:endParaRPr lang="en-US" sz="2000" dirty="0">
              <a:solidFill>
                <a:schemeClr val="tx1"/>
              </a:solidFill>
            </a:endParaRPr>
          </a:p>
          <a:p>
            <a:pPr lvl="0"/>
            <a:r>
              <a:rPr lang="en-US" b="1" dirty="0">
                <a:solidFill>
                  <a:schemeClr val="tx1"/>
                </a:solidFill>
              </a:rPr>
              <a:t>Planning and Organization:</a:t>
            </a:r>
            <a:endParaRPr lang="en-US" sz="2400" dirty="0">
              <a:solidFill>
                <a:schemeClr val="tx1"/>
              </a:solidFill>
            </a:endParaRPr>
          </a:p>
          <a:p>
            <a:pPr lvl="1"/>
            <a:r>
              <a:rPr lang="en-US" dirty="0">
                <a:solidFill>
                  <a:schemeClr val="tx1"/>
                </a:solidFill>
              </a:rPr>
              <a:t>Syllabus concepts, curricular organization</a:t>
            </a:r>
            <a:endParaRPr lang="en-US" sz="2000" dirty="0">
              <a:solidFill>
                <a:schemeClr val="tx1"/>
              </a:solidFill>
            </a:endParaRPr>
          </a:p>
          <a:p>
            <a:pPr lvl="1"/>
            <a:r>
              <a:rPr lang="en-US" dirty="0">
                <a:solidFill>
                  <a:schemeClr val="tx1"/>
                </a:solidFill>
              </a:rPr>
              <a:t>Instructional plans, experiential learning</a:t>
            </a:r>
            <a:endParaRPr lang="en-US" sz="2000" dirty="0">
              <a:solidFill>
                <a:schemeClr val="tx1"/>
              </a:solidFill>
            </a:endParaRPr>
          </a:p>
        </p:txBody>
      </p:sp>
    </p:spTree>
    <p:extLst>
      <p:ext uri="{BB962C8B-B14F-4D97-AF65-F5344CB8AC3E}">
        <p14:creationId xmlns:p14="http://schemas.microsoft.com/office/powerpoint/2010/main" val="380076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Part – III (</a:t>
            </a:r>
            <a:r>
              <a:rPr lang="en-US" b="1" dirty="0">
                <a:solidFill>
                  <a:schemeClr val="tx1"/>
                </a:solidFill>
              </a:rPr>
              <a:t>Continued</a:t>
            </a:r>
            <a:r>
              <a:rPr lang="en-GB" b="1" dirty="0">
                <a:solidFill>
                  <a:schemeClr val="tx1"/>
                </a:solidFill>
              </a:rPr>
              <a:t>)</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300" b="1" dirty="0">
                <a:solidFill>
                  <a:schemeClr val="tx1"/>
                </a:solidFill>
              </a:rPr>
              <a:t>Creating Conducive Learning Environment</a:t>
            </a:r>
            <a:endParaRPr lang="en-US" sz="2600" dirty="0">
              <a:solidFill>
                <a:schemeClr val="tx1"/>
              </a:solidFill>
            </a:endParaRPr>
          </a:p>
          <a:p>
            <a:pPr lvl="0"/>
            <a:r>
              <a:rPr lang="en-US" b="1" dirty="0">
                <a:solidFill>
                  <a:schemeClr val="tx1"/>
                </a:solidFill>
              </a:rPr>
              <a:t>Diversity and Inclusion</a:t>
            </a:r>
            <a:endParaRPr lang="en-US" sz="2400" dirty="0">
              <a:solidFill>
                <a:schemeClr val="tx1"/>
              </a:solidFill>
            </a:endParaRPr>
          </a:p>
          <a:p>
            <a:pPr lvl="1"/>
            <a:r>
              <a:rPr lang="en-US" dirty="0">
                <a:solidFill>
                  <a:schemeClr val="tx1"/>
                </a:solidFill>
              </a:rPr>
              <a:t>Disability as a social construct</a:t>
            </a:r>
            <a:endParaRPr lang="en-US" sz="2000" dirty="0">
              <a:solidFill>
                <a:schemeClr val="tx1"/>
              </a:solidFill>
            </a:endParaRPr>
          </a:p>
          <a:p>
            <a:pPr lvl="1"/>
            <a:r>
              <a:rPr lang="en-US" dirty="0">
                <a:solidFill>
                  <a:schemeClr val="tx1"/>
                </a:solidFill>
              </a:rPr>
              <a:t>Guidance and counseling provisions</a:t>
            </a:r>
            <a:endParaRPr lang="en-US" sz="2000" dirty="0">
              <a:solidFill>
                <a:schemeClr val="tx1"/>
              </a:solidFill>
            </a:endParaRPr>
          </a:p>
          <a:p>
            <a:pPr lvl="1"/>
            <a:r>
              <a:rPr lang="en-US" dirty="0">
                <a:solidFill>
                  <a:schemeClr val="tx1"/>
                </a:solidFill>
              </a:rPr>
              <a:t>School Mental Health concepts</a:t>
            </a:r>
            <a:endParaRPr lang="en-US" sz="2000" dirty="0">
              <a:solidFill>
                <a:schemeClr val="tx1"/>
              </a:solidFill>
            </a:endParaRPr>
          </a:p>
          <a:p>
            <a:r>
              <a:rPr lang="en-US" sz="2400" b="1" dirty="0">
                <a:solidFill>
                  <a:schemeClr val="tx1"/>
                </a:solidFill>
              </a:rPr>
              <a:t>School Organization and Leadership</a:t>
            </a:r>
            <a:endParaRPr lang="en-US" sz="2800" dirty="0">
              <a:solidFill>
                <a:schemeClr val="tx1"/>
              </a:solidFill>
            </a:endParaRPr>
          </a:p>
          <a:p>
            <a:pPr lvl="0"/>
            <a:r>
              <a:rPr lang="en-US" b="1" dirty="0">
                <a:solidFill>
                  <a:schemeClr val="tx1"/>
                </a:solidFill>
              </a:rPr>
              <a:t>Role of Leaders</a:t>
            </a:r>
            <a:endParaRPr lang="en-US" sz="2400" dirty="0">
              <a:solidFill>
                <a:schemeClr val="tx1"/>
              </a:solidFill>
            </a:endParaRPr>
          </a:p>
          <a:p>
            <a:pPr lvl="1"/>
            <a:r>
              <a:rPr lang="en-US" dirty="0">
                <a:solidFill>
                  <a:schemeClr val="tx1"/>
                </a:solidFill>
              </a:rPr>
              <a:t>Reflective practitioners, mentors</a:t>
            </a:r>
            <a:endParaRPr lang="en-US" sz="2000" dirty="0">
              <a:solidFill>
                <a:schemeClr val="tx1"/>
              </a:solidFill>
            </a:endParaRPr>
          </a:p>
          <a:p>
            <a:pPr lvl="1"/>
            <a:r>
              <a:rPr lang="en-US" dirty="0">
                <a:solidFill>
                  <a:schemeClr val="tx1"/>
                </a:solidFill>
              </a:rPr>
              <a:t>School improvement processes</a:t>
            </a:r>
            <a:endParaRPr lang="en-US" sz="2000" dirty="0">
              <a:solidFill>
                <a:schemeClr val="tx1"/>
              </a:solidFill>
            </a:endParaRPr>
          </a:p>
          <a:p>
            <a:pPr lvl="1"/>
            <a:r>
              <a:rPr lang="en-US" dirty="0">
                <a:solidFill>
                  <a:schemeClr val="tx1"/>
                </a:solidFill>
              </a:rPr>
              <a:t>Creating partnerships with community</a:t>
            </a:r>
            <a:endParaRPr lang="en-US" sz="2000" dirty="0">
              <a:solidFill>
                <a:schemeClr val="tx1"/>
              </a:solidFill>
            </a:endParaRPr>
          </a:p>
        </p:txBody>
      </p:sp>
    </p:spTree>
    <p:extLst>
      <p:ext uri="{BB962C8B-B14F-4D97-AF65-F5344CB8AC3E}">
        <p14:creationId xmlns:p14="http://schemas.microsoft.com/office/powerpoint/2010/main" val="394711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Part – III (</a:t>
            </a:r>
            <a:r>
              <a:rPr lang="en-US" b="1" dirty="0">
                <a:solidFill>
                  <a:schemeClr val="tx1"/>
                </a:solidFill>
              </a:rPr>
              <a:t>Continued</a:t>
            </a:r>
            <a:r>
              <a:rPr lang="en-GB" b="1" dirty="0">
                <a:solidFill>
                  <a:schemeClr val="tx1"/>
                </a:solidFill>
              </a:rPr>
              <a:t>)</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sz="2400" b="1" dirty="0">
                <a:solidFill>
                  <a:schemeClr val="tx1"/>
                </a:solidFill>
              </a:rPr>
              <a:t>Perspectives in Education</a:t>
            </a:r>
            <a:endParaRPr lang="en-US" sz="2800" dirty="0">
              <a:solidFill>
                <a:schemeClr val="tx1"/>
              </a:solidFill>
            </a:endParaRPr>
          </a:p>
          <a:p>
            <a:pPr lvl="0"/>
            <a:r>
              <a:rPr lang="en-US" b="1" dirty="0">
                <a:solidFill>
                  <a:schemeClr val="tx1"/>
                </a:solidFill>
              </a:rPr>
              <a:t>Key Policies</a:t>
            </a:r>
            <a:endParaRPr lang="en-US" sz="2400" dirty="0">
              <a:solidFill>
                <a:schemeClr val="tx1"/>
              </a:solidFill>
            </a:endParaRPr>
          </a:p>
          <a:p>
            <a:pPr lvl="1"/>
            <a:r>
              <a:rPr lang="en-US" dirty="0">
                <a:solidFill>
                  <a:schemeClr val="tx1"/>
                </a:solidFill>
              </a:rPr>
              <a:t>NEP-2020: Inclusive Education</a:t>
            </a:r>
            <a:endParaRPr lang="en-US" sz="2000" dirty="0">
              <a:solidFill>
                <a:schemeClr val="tx1"/>
              </a:solidFill>
            </a:endParaRPr>
          </a:p>
          <a:p>
            <a:pPr lvl="1"/>
            <a:r>
              <a:rPr lang="en-US" dirty="0">
                <a:solidFill>
                  <a:schemeClr val="tx1"/>
                </a:solidFill>
              </a:rPr>
              <a:t>Competency-based learning</a:t>
            </a:r>
            <a:endParaRPr lang="en-US" sz="2000" dirty="0">
              <a:solidFill>
                <a:schemeClr val="tx1"/>
              </a:solidFill>
            </a:endParaRPr>
          </a:p>
          <a:p>
            <a:pPr lvl="1"/>
            <a:r>
              <a:rPr lang="en-US" dirty="0">
                <a:solidFill>
                  <a:schemeClr val="tx1"/>
                </a:solidFill>
              </a:rPr>
              <a:t>Rights of Children to Free and Compulsory Education Act, 2009</a:t>
            </a:r>
            <a:endParaRPr lang="en-US" sz="2000" dirty="0">
              <a:solidFill>
                <a:schemeClr val="tx1"/>
              </a:solidFill>
            </a:endParaRPr>
          </a:p>
          <a:p>
            <a:pPr lvl="1"/>
            <a:r>
              <a:rPr lang="en-US" dirty="0">
                <a:solidFill>
                  <a:schemeClr val="tx1"/>
                </a:solidFill>
              </a:rPr>
              <a:t>Curriculum principles: pedagogy, assessment, curricular areas</a:t>
            </a:r>
          </a:p>
          <a:p>
            <a:r>
              <a:rPr lang="en-GB" sz="2100" b="1" dirty="0">
                <a:solidFill>
                  <a:schemeClr val="tx1"/>
                </a:solidFill>
              </a:rPr>
              <a:t>Practical Aspects</a:t>
            </a:r>
          </a:p>
          <a:p>
            <a:pPr lvl="1"/>
            <a:r>
              <a:rPr lang="en-GB" dirty="0">
                <a:solidFill>
                  <a:schemeClr val="tx1"/>
                </a:solidFill>
              </a:rPr>
              <a:t>Communication skills</a:t>
            </a:r>
          </a:p>
          <a:p>
            <a:pPr lvl="1"/>
            <a:r>
              <a:rPr lang="en-GB" dirty="0">
                <a:solidFill>
                  <a:schemeClr val="tx1"/>
                </a:solidFill>
              </a:rPr>
              <a:t>How to face interview</a:t>
            </a:r>
          </a:p>
          <a:p>
            <a:pPr lvl="1"/>
            <a:r>
              <a:rPr lang="en-GB" dirty="0">
                <a:solidFill>
                  <a:schemeClr val="tx1"/>
                </a:solidFill>
              </a:rPr>
              <a:t>How to demonstrate skills</a:t>
            </a:r>
          </a:p>
          <a:p>
            <a:pPr lvl="1"/>
            <a:r>
              <a:rPr lang="en-GB" dirty="0">
                <a:solidFill>
                  <a:schemeClr val="tx1"/>
                </a:solidFill>
              </a:rPr>
              <a:t>How to present content in hybrid mode</a:t>
            </a:r>
          </a:p>
          <a:p>
            <a:pPr lvl="1"/>
            <a:r>
              <a:rPr lang="en-GB" dirty="0">
                <a:solidFill>
                  <a:schemeClr val="tx1"/>
                </a:solidFill>
              </a:rPr>
              <a:t>How to develop TLM</a:t>
            </a:r>
            <a:endParaRPr lang="en-US" dirty="0">
              <a:solidFill>
                <a:schemeClr val="tx1"/>
              </a:solidFill>
            </a:endParaRPr>
          </a:p>
        </p:txBody>
      </p:sp>
    </p:spTree>
    <p:extLst>
      <p:ext uri="{BB962C8B-B14F-4D97-AF65-F5344CB8AC3E}">
        <p14:creationId xmlns:p14="http://schemas.microsoft.com/office/powerpoint/2010/main" val="121644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656" r="19958"/>
          <a:stretch/>
        </p:blipFill>
        <p:spPr>
          <a:xfrm>
            <a:off x="7347284" y="2070324"/>
            <a:ext cx="4411580" cy="4245433"/>
          </a:xfrm>
          <a:prstGeom prst="rect">
            <a:avLst/>
          </a:prstGeom>
        </p:spPr>
      </p:pic>
      <p:sp>
        <p:nvSpPr>
          <p:cNvPr id="2" name="Title 1"/>
          <p:cNvSpPr>
            <a:spLocks noGrp="1"/>
          </p:cNvSpPr>
          <p:nvPr>
            <p:ph type="title"/>
          </p:nvPr>
        </p:nvSpPr>
        <p:spPr>
          <a:xfrm>
            <a:off x="1097280" y="394977"/>
            <a:ext cx="10058400" cy="1450757"/>
          </a:xfrm>
        </p:spPr>
        <p:txBody>
          <a:bodyPr>
            <a:normAutofit/>
          </a:bodyPr>
          <a:lstStyle/>
          <a:p>
            <a:r>
              <a:rPr lang="en-IN" sz="6000" b="1" dirty="0">
                <a:solidFill>
                  <a:schemeClr val="tx1"/>
                </a:solidFill>
              </a:rPr>
              <a:t>Eligibility: Who can apply</a:t>
            </a:r>
          </a:p>
        </p:txBody>
      </p:sp>
      <p:sp>
        <p:nvSpPr>
          <p:cNvPr id="3" name="Content Placeholder 2"/>
          <p:cNvSpPr>
            <a:spLocks noGrp="1"/>
          </p:cNvSpPr>
          <p:nvPr>
            <p:ph idx="1"/>
          </p:nvPr>
        </p:nvSpPr>
        <p:spPr/>
        <p:txBody>
          <a:bodyPr>
            <a:normAutofit/>
          </a:bodyPr>
          <a:lstStyle/>
          <a:p>
            <a:pPr algn="just"/>
            <a:r>
              <a:rPr lang="en-IN" sz="3200" dirty="0">
                <a:solidFill>
                  <a:schemeClr val="tx1"/>
                </a:solidFill>
              </a:rPr>
              <a:t>The </a:t>
            </a:r>
            <a:r>
              <a:rPr lang="en-IN" sz="3200" b="1" dirty="0">
                <a:solidFill>
                  <a:schemeClr val="tx1"/>
                </a:solidFill>
              </a:rPr>
              <a:t>third &amp; fourth </a:t>
            </a:r>
            <a:r>
              <a:rPr lang="en-IN" sz="3200" dirty="0">
                <a:solidFill>
                  <a:schemeClr val="tx1"/>
                </a:solidFill>
              </a:rPr>
              <a:t>semester students of 2 years B.Ed. course are eligible. </a:t>
            </a:r>
          </a:p>
          <a:p>
            <a:pPr algn="just"/>
            <a:endParaRPr lang="en-IN" sz="3200" dirty="0">
              <a:solidFill>
                <a:schemeClr val="tx1"/>
              </a:solidFill>
            </a:endParaRPr>
          </a:p>
        </p:txBody>
      </p:sp>
    </p:spTree>
    <p:extLst>
      <p:ext uri="{BB962C8B-B14F-4D97-AF65-F5344CB8AC3E}">
        <p14:creationId xmlns:p14="http://schemas.microsoft.com/office/powerpoint/2010/main" val="77571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6000" b="1" dirty="0">
                <a:solidFill>
                  <a:schemeClr val="tx1"/>
                </a:solidFill>
              </a:rPr>
              <a:t>Duration</a:t>
            </a:r>
          </a:p>
        </p:txBody>
      </p:sp>
      <p:sp>
        <p:nvSpPr>
          <p:cNvPr id="3" name="Content Placeholder 2"/>
          <p:cNvSpPr>
            <a:spLocks noGrp="1"/>
          </p:cNvSpPr>
          <p:nvPr>
            <p:ph idx="1"/>
          </p:nvPr>
        </p:nvSpPr>
        <p:spPr>
          <a:xfrm>
            <a:off x="1097280" y="1845734"/>
            <a:ext cx="2431983" cy="2133838"/>
          </a:xfrm>
        </p:spPr>
        <p:txBody>
          <a:bodyPr>
            <a:normAutofit/>
          </a:bodyPr>
          <a:lstStyle/>
          <a:p>
            <a:r>
              <a:rPr lang="en-IN" sz="4800" b="1" dirty="0">
                <a:solidFill>
                  <a:schemeClr val="tx1"/>
                </a:solidFill>
              </a:rPr>
              <a:t>60</a:t>
            </a:r>
            <a:r>
              <a:rPr lang="en-IN" sz="4800" dirty="0">
                <a:solidFill>
                  <a:schemeClr val="tx1"/>
                </a:solidFill>
              </a:rPr>
              <a:t> Hours </a:t>
            </a:r>
          </a:p>
        </p:txBody>
      </p:sp>
      <p:pic>
        <p:nvPicPr>
          <p:cNvPr id="9" name="Picture 2" descr="7,228 60 Hours Images, Stock Photos, 3D object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9506" b="7766"/>
          <a:stretch/>
        </p:blipFill>
        <p:spPr bwMode="auto">
          <a:xfrm>
            <a:off x="5888221" y="2040013"/>
            <a:ext cx="4685334" cy="410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48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098" name="Picture 2" descr="Business Employee Climbs Up Evaluation Improvement Form Clipart HD phone  wallpaper | Pxfu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899" y="4069825"/>
            <a:ext cx="1660864" cy="17992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IN" sz="6000" b="1" dirty="0">
                <a:solidFill>
                  <a:schemeClr val="tx1"/>
                </a:solidFill>
              </a:rPr>
              <a:t>Evaluation</a:t>
            </a:r>
          </a:p>
        </p:txBody>
      </p:sp>
      <p:sp>
        <p:nvSpPr>
          <p:cNvPr id="3" name="Content Placeholder 2"/>
          <p:cNvSpPr>
            <a:spLocks noGrp="1"/>
          </p:cNvSpPr>
          <p:nvPr>
            <p:ph idx="1"/>
          </p:nvPr>
        </p:nvSpPr>
        <p:spPr/>
        <p:txBody>
          <a:bodyPr>
            <a:normAutofit/>
          </a:bodyPr>
          <a:lstStyle/>
          <a:p>
            <a:pPr algn="just">
              <a:buFont typeface="Courier New" panose="02070309020205020404" pitchFamily="49" charset="0"/>
              <a:buChar char="o"/>
            </a:pPr>
            <a:r>
              <a:rPr lang="en-IN" sz="2800" dirty="0">
                <a:solidFill>
                  <a:schemeClr val="tx1"/>
                </a:solidFill>
              </a:rPr>
              <a:t>Evaluation will be according to students learning objectives. </a:t>
            </a:r>
          </a:p>
          <a:p>
            <a:pPr algn="just">
              <a:buFont typeface="Courier New" panose="02070309020205020404" pitchFamily="49" charset="0"/>
              <a:buChar char="o"/>
            </a:pPr>
            <a:r>
              <a:rPr lang="en-IN" sz="2800" dirty="0">
                <a:solidFill>
                  <a:schemeClr val="tx1"/>
                </a:solidFill>
              </a:rPr>
              <a:t>Students will be evaluated on continuous and comprehensively. </a:t>
            </a:r>
          </a:p>
          <a:p>
            <a:pPr algn="just">
              <a:buFont typeface="Courier New" panose="02070309020205020404" pitchFamily="49" charset="0"/>
              <a:buChar char="o"/>
            </a:pPr>
            <a:r>
              <a:rPr lang="en-IN" sz="2800" dirty="0">
                <a:solidFill>
                  <a:schemeClr val="tx1"/>
                </a:solidFill>
              </a:rPr>
              <a:t>A final examination will be held for certificate.</a:t>
            </a:r>
          </a:p>
          <a:p>
            <a:pPr algn="just">
              <a:buFont typeface="Courier New" panose="02070309020205020404" pitchFamily="49" charset="0"/>
              <a:buChar char="o"/>
            </a:pPr>
            <a:r>
              <a:rPr lang="en-IN" sz="2800" dirty="0">
                <a:solidFill>
                  <a:schemeClr val="tx1"/>
                </a:solidFill>
              </a:rPr>
              <a:t>Different assessments can be used to get different outcomes.</a:t>
            </a:r>
          </a:p>
        </p:txBody>
      </p:sp>
    </p:spTree>
    <p:extLst>
      <p:ext uri="{BB962C8B-B14F-4D97-AF65-F5344CB8AC3E}">
        <p14:creationId xmlns:p14="http://schemas.microsoft.com/office/powerpoint/2010/main" val="372665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93559" y="192505"/>
            <a:ext cx="11053009" cy="6099509"/>
          </a:xfrm>
          <a:prstGeom prst="rect">
            <a:avLst/>
          </a:prstGeom>
        </p:spPr>
      </p:pic>
    </p:spTree>
    <p:extLst>
      <p:ext uri="{BB962C8B-B14F-4D97-AF65-F5344CB8AC3E}">
        <p14:creationId xmlns:p14="http://schemas.microsoft.com/office/powerpoint/2010/main" val="177841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6000" b="1" dirty="0">
                <a:solidFill>
                  <a:schemeClr val="tx1"/>
                </a:solidFill>
              </a:rPr>
              <a:t>Introduction</a:t>
            </a:r>
            <a:endParaRPr lang="en-IN" b="1" dirty="0">
              <a:solidFill>
                <a:schemeClr val="tx1"/>
              </a:solidFill>
            </a:endParaRPr>
          </a:p>
        </p:txBody>
      </p:sp>
      <p:sp>
        <p:nvSpPr>
          <p:cNvPr id="3" name="Content Placeholder 2"/>
          <p:cNvSpPr>
            <a:spLocks noGrp="1"/>
          </p:cNvSpPr>
          <p:nvPr>
            <p:ph idx="1"/>
          </p:nvPr>
        </p:nvSpPr>
        <p:spPr/>
        <p:txBody>
          <a:bodyPr/>
          <a:lstStyle/>
          <a:p>
            <a:pPr algn="just"/>
            <a:r>
              <a:rPr lang="en-IN" sz="4000" dirty="0">
                <a:solidFill>
                  <a:schemeClr val="tx1"/>
                </a:solidFill>
              </a:rPr>
              <a:t>For the better assessment and accreditation of the college there is a need to develop some add on courses along with the regular / structure curriculum which could proved to be beneficial for the students as well as for the institution. </a:t>
            </a:r>
          </a:p>
          <a:p>
            <a:br>
              <a:rPr lang="en-IN" dirty="0">
                <a:solidFill>
                  <a:schemeClr val="tx1"/>
                </a:solidFill>
              </a:rPr>
            </a:br>
            <a:endParaRPr lang="en-IN" dirty="0">
              <a:solidFill>
                <a:schemeClr val="tx1"/>
              </a:solidFill>
            </a:endParaRPr>
          </a:p>
        </p:txBody>
      </p:sp>
    </p:spTree>
    <p:extLst>
      <p:ext uri="{BB962C8B-B14F-4D97-AF65-F5344CB8AC3E}">
        <p14:creationId xmlns:p14="http://schemas.microsoft.com/office/powerpoint/2010/main" val="393897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31146" y="1791547"/>
            <a:ext cx="4122689" cy="4131734"/>
          </a:xfrm>
          <a:prstGeom prst="rect">
            <a:avLst/>
          </a:prstGeom>
          <a:effectLst>
            <a:outerShdw blurRad="1270000" dist="50800" dir="5400000" sx="1000" sy="1000" algn="ctr" rotWithShape="0">
              <a:srgbClr val="000000">
                <a:alpha val="57000"/>
              </a:srgbClr>
            </a:outerShdw>
          </a:effectLst>
        </p:spPr>
      </p:pic>
      <p:sp>
        <p:nvSpPr>
          <p:cNvPr id="2" name="Title 1"/>
          <p:cNvSpPr>
            <a:spLocks noGrp="1"/>
          </p:cNvSpPr>
          <p:nvPr>
            <p:ph type="title"/>
          </p:nvPr>
        </p:nvSpPr>
        <p:spPr/>
        <p:txBody>
          <a:bodyPr>
            <a:normAutofit/>
          </a:bodyPr>
          <a:lstStyle/>
          <a:p>
            <a:r>
              <a:rPr lang="en-IN" sz="6000" b="1" dirty="0">
                <a:solidFill>
                  <a:schemeClr val="tx1"/>
                </a:solidFill>
              </a:rPr>
              <a:t>Rationale of the course</a:t>
            </a:r>
          </a:p>
        </p:txBody>
      </p:sp>
      <p:sp>
        <p:nvSpPr>
          <p:cNvPr id="3" name="Content Placeholder 2"/>
          <p:cNvSpPr>
            <a:spLocks noGrp="1"/>
          </p:cNvSpPr>
          <p:nvPr>
            <p:ph idx="1"/>
          </p:nvPr>
        </p:nvSpPr>
        <p:spPr>
          <a:xfrm>
            <a:off x="1097280" y="1845734"/>
            <a:ext cx="10058400" cy="3597635"/>
          </a:xfrm>
        </p:spPr>
        <p:txBody>
          <a:bodyPr>
            <a:noAutofit/>
          </a:bodyPr>
          <a:lstStyle/>
          <a:p>
            <a:pPr algn="just"/>
            <a:r>
              <a:rPr lang="en-IN" sz="3200" dirty="0">
                <a:solidFill>
                  <a:schemeClr val="tx1"/>
                </a:solidFill>
              </a:rPr>
              <a:t>Communication and presenting one self in a positive and effective way, self expression in personal social and professional life a students must have fair knowledge of communication skill. The rationale behind this course is to provide an opportunity to do and get employment related knowledge and skill, also to add an additional certificate along with their degree as per the NEP 2020</a:t>
            </a:r>
            <a:r>
              <a:rPr lang="en-IN" sz="4000" dirty="0">
                <a:solidFill>
                  <a:schemeClr val="tx1"/>
                </a:solidFill>
              </a:rPr>
              <a:t>.</a:t>
            </a:r>
          </a:p>
        </p:txBody>
      </p:sp>
    </p:spTree>
    <p:extLst>
      <p:ext uri="{BB962C8B-B14F-4D97-AF65-F5344CB8AC3E}">
        <p14:creationId xmlns:p14="http://schemas.microsoft.com/office/powerpoint/2010/main" val="246469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000" b="1" dirty="0">
                <a:solidFill>
                  <a:schemeClr val="tx1"/>
                </a:solidFill>
              </a:rPr>
              <a:t>Course content &amp; it’s Distribution</a:t>
            </a:r>
          </a:p>
        </p:txBody>
      </p:sp>
      <p:sp>
        <p:nvSpPr>
          <p:cNvPr id="3" name="Content Placeholder 2"/>
          <p:cNvSpPr>
            <a:spLocks noGrp="1"/>
          </p:cNvSpPr>
          <p:nvPr>
            <p:ph idx="1"/>
          </p:nvPr>
        </p:nvSpPr>
        <p:spPr>
          <a:xfrm>
            <a:off x="941705" y="1862244"/>
            <a:ext cx="10058400" cy="4023360"/>
          </a:xfrm>
        </p:spPr>
        <p:txBody>
          <a:bodyPr>
            <a:normAutofit/>
          </a:bodyPr>
          <a:lstStyle/>
          <a:p>
            <a:pPr algn="just"/>
            <a:r>
              <a:rPr lang="en-IN" sz="3200" dirty="0">
                <a:solidFill>
                  <a:schemeClr val="tx1"/>
                </a:solidFill>
              </a:rPr>
              <a:t>Interested students along with the admission form on payment will be provided the course detailed on two aspects:</a:t>
            </a:r>
          </a:p>
          <a:p>
            <a:pPr algn="just"/>
            <a:r>
              <a:rPr lang="en-IN" sz="3200" dirty="0">
                <a:solidFill>
                  <a:schemeClr val="tx1"/>
                </a:solidFill>
              </a:rPr>
              <a:t>1. Theoretical knowledge on subject area.</a:t>
            </a:r>
          </a:p>
          <a:p>
            <a:pPr algn="just"/>
            <a:r>
              <a:rPr lang="en-IN" sz="3200" dirty="0">
                <a:solidFill>
                  <a:schemeClr val="tx1"/>
                </a:solidFill>
              </a:rPr>
              <a:t>2. Practical skills application knowledge. </a:t>
            </a:r>
          </a:p>
          <a:p>
            <a:pPr algn="just"/>
            <a:endParaRPr lang="en-IN" sz="3200" dirty="0">
              <a:solidFill>
                <a:schemeClr val="tx1"/>
              </a:solidFill>
            </a:endParaRPr>
          </a:p>
          <a:p>
            <a:pPr algn="just"/>
            <a:endParaRPr lang="en-IN" sz="3200" dirty="0">
              <a:solidFill>
                <a:schemeClr val="tx1"/>
              </a:solidFill>
            </a:endParaRPr>
          </a:p>
        </p:txBody>
      </p:sp>
      <p:pic>
        <p:nvPicPr>
          <p:cNvPr id="2054" name="Picture 6" descr="Theoretical vs Practical Knowledge | by Amanda Posthuma-Coelho | Medium"/>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319" y="3076758"/>
            <a:ext cx="3010625" cy="30279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789943435"/>
              </p:ext>
            </p:extLst>
          </p:nvPr>
        </p:nvGraphicFramePr>
        <p:xfrm>
          <a:off x="1097280" y="4638523"/>
          <a:ext cx="7480663" cy="1036320"/>
        </p:xfrm>
        <a:graphic>
          <a:graphicData uri="http://schemas.openxmlformats.org/drawingml/2006/table">
            <a:tbl>
              <a:tblPr firstRow="1" bandRow="1">
                <a:tableStyleId>{5940675A-B579-460E-94D1-54222C63F5DA}</a:tableStyleId>
              </a:tblPr>
              <a:tblGrid>
                <a:gridCol w="2987040">
                  <a:extLst>
                    <a:ext uri="{9D8B030D-6E8A-4147-A177-3AD203B41FA5}">
                      <a16:colId xmlns:a16="http://schemas.microsoft.com/office/drawing/2014/main" val="20000"/>
                    </a:ext>
                  </a:extLst>
                </a:gridCol>
                <a:gridCol w="4493623">
                  <a:extLst>
                    <a:ext uri="{9D8B030D-6E8A-4147-A177-3AD203B41FA5}">
                      <a16:colId xmlns:a16="http://schemas.microsoft.com/office/drawing/2014/main" val="20001"/>
                    </a:ext>
                  </a:extLst>
                </a:gridCol>
              </a:tblGrid>
              <a:tr h="370840">
                <a:tc rowSpan="2">
                  <a:txBody>
                    <a:bodyPr/>
                    <a:lstStyle/>
                    <a:p>
                      <a:pPr algn="ctr"/>
                      <a:r>
                        <a:rPr lang="en-IN" sz="2800" b="1" dirty="0"/>
                        <a:t>Course Content Distribution</a:t>
                      </a:r>
                      <a:endParaRPr lang="en-US" sz="2800" dirty="0"/>
                    </a:p>
                  </a:txBody>
                  <a:tcPr anchor="ctr"/>
                </a:tc>
                <a:tc>
                  <a:txBody>
                    <a:bodyPr/>
                    <a:lstStyle/>
                    <a:p>
                      <a:r>
                        <a:rPr lang="en-IN" sz="2800" dirty="0"/>
                        <a:t>Semester III- 30 days</a:t>
                      </a:r>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dirty="0"/>
                        <a:t>Semester IV- 30 days</a:t>
                      </a:r>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31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000" b="1" dirty="0">
                <a:solidFill>
                  <a:schemeClr val="tx1"/>
                </a:solidFill>
              </a:rPr>
              <a:t>Objectives of the course</a:t>
            </a:r>
          </a:p>
        </p:txBody>
      </p:sp>
      <p:pic>
        <p:nvPicPr>
          <p:cNvPr id="6" name="Picture 5"/>
          <p:cNvPicPr>
            <a:picLocks noChangeAspect="1"/>
          </p:cNvPicPr>
          <p:nvPr/>
        </p:nvPicPr>
        <p:blipFill>
          <a:blip r:embed="rId2">
            <a:lum bright="70000" contrast="-70000"/>
          </a:blip>
          <a:stretch>
            <a:fillRect/>
          </a:stretch>
        </p:blipFill>
        <p:spPr>
          <a:xfrm>
            <a:off x="2732443" y="1845734"/>
            <a:ext cx="5443369" cy="4366373"/>
          </a:xfrm>
          <a:prstGeom prst="rect">
            <a:avLst/>
          </a:prstGeom>
        </p:spPr>
      </p:pic>
      <p:sp>
        <p:nvSpPr>
          <p:cNvPr id="3" name="Content Placeholder 2"/>
          <p:cNvSpPr>
            <a:spLocks noGrp="1"/>
          </p:cNvSpPr>
          <p:nvPr>
            <p:ph idx="1"/>
          </p:nvPr>
        </p:nvSpPr>
        <p:spPr/>
        <p:txBody>
          <a:bodyPr>
            <a:normAutofit fontScale="92500"/>
          </a:bodyPr>
          <a:lstStyle/>
          <a:p>
            <a:pPr algn="just"/>
            <a:r>
              <a:rPr lang="en-IN" sz="2800" dirty="0">
                <a:solidFill>
                  <a:schemeClr val="tx1"/>
                </a:solidFill>
              </a:rPr>
              <a:t>1. The objective of the course is to introduce carrier and job oriented skills that will prove to be useful for job and self employment. </a:t>
            </a:r>
          </a:p>
          <a:p>
            <a:pPr algn="just"/>
            <a:r>
              <a:rPr lang="en-IN" sz="2800" dirty="0">
                <a:solidFill>
                  <a:schemeClr val="tx1"/>
                </a:solidFill>
              </a:rPr>
              <a:t>2. This course will help in enhancing the profile of the students to achieve employment opportunity.</a:t>
            </a:r>
          </a:p>
          <a:p>
            <a:pPr algn="just"/>
            <a:r>
              <a:rPr lang="en-IN" sz="2800" dirty="0">
                <a:solidFill>
                  <a:schemeClr val="tx1"/>
                </a:solidFill>
              </a:rPr>
              <a:t>3. To acquaint students with the fundamental knowledge and methodology skills in their respective subject areas.</a:t>
            </a:r>
          </a:p>
          <a:p>
            <a:pPr algn="just"/>
            <a:r>
              <a:rPr lang="en-IN" sz="2800" dirty="0">
                <a:solidFill>
                  <a:schemeClr val="tx1"/>
                </a:solidFill>
              </a:rPr>
              <a:t>4. To enable the students to face the interview practically useful for them.</a:t>
            </a:r>
          </a:p>
          <a:p>
            <a:pPr algn="just"/>
            <a:r>
              <a:rPr lang="en-IN" sz="2800" dirty="0">
                <a:solidFill>
                  <a:schemeClr val="tx1"/>
                </a:solidFill>
              </a:rPr>
              <a:t>5. To provide students a platform to experience how to face the real selection committee or interview board.</a:t>
            </a:r>
          </a:p>
        </p:txBody>
      </p:sp>
    </p:spTree>
    <p:extLst>
      <p:ext uri="{BB962C8B-B14F-4D97-AF65-F5344CB8AC3E}">
        <p14:creationId xmlns:p14="http://schemas.microsoft.com/office/powerpoint/2010/main" val="223189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sz="3200" dirty="0">
                <a:solidFill>
                  <a:schemeClr val="tx1"/>
                </a:solidFill>
              </a:rPr>
              <a:t>The course has been designed based on the KVS, NVS &amp; EMRS PGT, and TGT syllabi and includes the essential aspects of various eligibility tests such as CTET, and STET.</a:t>
            </a:r>
            <a:endParaRPr lang="en-US" sz="3200" dirty="0">
              <a:solidFill>
                <a:schemeClr val="tx1"/>
              </a:solidFill>
            </a:endParaRPr>
          </a:p>
        </p:txBody>
      </p:sp>
    </p:spTree>
    <p:extLst>
      <p:ext uri="{BB962C8B-B14F-4D97-AF65-F5344CB8AC3E}">
        <p14:creationId xmlns:p14="http://schemas.microsoft.com/office/powerpoint/2010/main" val="247379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KVS TGT/PGT Syllabus Overview</a:t>
            </a:r>
          </a:p>
        </p:txBody>
      </p:sp>
      <p:sp>
        <p:nvSpPr>
          <p:cNvPr id="3" name="Content Placeholder 2"/>
          <p:cNvSpPr>
            <a:spLocks noGrp="1"/>
          </p:cNvSpPr>
          <p:nvPr>
            <p:ph idx="1"/>
          </p:nvPr>
        </p:nvSpPr>
        <p:spPr>
          <a:xfrm>
            <a:off x="1097280" y="1871860"/>
            <a:ext cx="10058400" cy="4023360"/>
          </a:xfrm>
        </p:spPr>
        <p:txBody>
          <a:bodyPr/>
          <a:lstStyle/>
          <a:p>
            <a:r>
              <a:rPr lang="en-GB" sz="2800" b="1" dirty="0"/>
              <a:t>Part – I : </a:t>
            </a:r>
            <a:r>
              <a:rPr lang="en-GB" sz="2800" b="1" dirty="0">
                <a:solidFill>
                  <a:srgbClr val="00B050"/>
                </a:solidFill>
              </a:rPr>
              <a:t>Proficiency in Languages</a:t>
            </a:r>
          </a:p>
          <a:p>
            <a:r>
              <a:rPr lang="en-GB" sz="2800" b="1" dirty="0"/>
              <a:t>Part – II : </a:t>
            </a:r>
            <a:r>
              <a:rPr lang="en-GB" sz="2800" b="1" dirty="0">
                <a:solidFill>
                  <a:srgbClr val="00B050"/>
                </a:solidFill>
              </a:rPr>
              <a:t>General Awareness, Reasoning &amp; Proficiency of Computer</a:t>
            </a:r>
          </a:p>
          <a:p>
            <a:r>
              <a:rPr lang="en-GB" sz="2800" b="1" dirty="0"/>
              <a:t>Part – III : </a:t>
            </a:r>
            <a:r>
              <a:rPr lang="en-GB" sz="2800" b="1" dirty="0">
                <a:solidFill>
                  <a:srgbClr val="00B050"/>
                </a:solidFill>
              </a:rPr>
              <a:t>Perspectives on Education and Leadership</a:t>
            </a:r>
          </a:p>
          <a:p>
            <a:pPr fontAlgn="t"/>
            <a:r>
              <a:rPr lang="en-US" sz="2800" b="1" dirty="0"/>
              <a:t>Part </a:t>
            </a:r>
            <a:r>
              <a:rPr lang="en-GB" sz="2800" b="1" dirty="0"/>
              <a:t>– </a:t>
            </a:r>
            <a:r>
              <a:rPr lang="en-US" sz="2800" b="1" dirty="0"/>
              <a:t>IV :</a:t>
            </a:r>
            <a:r>
              <a:rPr lang="en-US" sz="2800" dirty="0"/>
              <a:t> </a:t>
            </a:r>
            <a:r>
              <a:rPr lang="en-US" sz="2800" b="1" dirty="0"/>
              <a:t>Subject Specific: </a:t>
            </a:r>
            <a:r>
              <a:rPr lang="en-US" sz="2800" dirty="0"/>
              <a:t>It is related to B.Ed. 2</a:t>
            </a:r>
            <a:r>
              <a:rPr lang="en-US" sz="2800" baseline="30000" dirty="0"/>
              <a:t>nd</a:t>
            </a:r>
            <a:r>
              <a:rPr lang="en-US" sz="2800" dirty="0"/>
              <a:t> semester syllabus</a:t>
            </a:r>
          </a:p>
          <a:p>
            <a:endParaRPr lang="en-US" dirty="0"/>
          </a:p>
        </p:txBody>
      </p:sp>
    </p:spTree>
    <p:extLst>
      <p:ext uri="{BB962C8B-B14F-4D97-AF65-F5344CB8AC3E}">
        <p14:creationId xmlns:p14="http://schemas.microsoft.com/office/powerpoint/2010/main" val="419307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Part – I : </a:t>
            </a:r>
            <a:r>
              <a:rPr lang="en-GB" dirty="0">
                <a:solidFill>
                  <a:schemeClr val="tx1"/>
                </a:solidFill>
              </a:rPr>
              <a:t>Proficiency in Languages</a:t>
            </a:r>
            <a:endParaRPr lang="en-US" dirty="0">
              <a:solidFill>
                <a:schemeClr val="tx1"/>
              </a:solidFill>
            </a:endParaRPr>
          </a:p>
        </p:txBody>
      </p:sp>
      <p:sp>
        <p:nvSpPr>
          <p:cNvPr id="3" name="Content Placeholder 2"/>
          <p:cNvSpPr>
            <a:spLocks noGrp="1"/>
          </p:cNvSpPr>
          <p:nvPr>
            <p:ph idx="1"/>
          </p:nvPr>
        </p:nvSpPr>
        <p:spPr/>
        <p:txBody>
          <a:bodyPr/>
          <a:lstStyle/>
          <a:p>
            <a:pPr lvl="0"/>
            <a:r>
              <a:rPr lang="en-US" b="1" dirty="0">
                <a:solidFill>
                  <a:schemeClr val="tx1"/>
                </a:solidFill>
              </a:rPr>
              <a:t>General English:</a:t>
            </a:r>
            <a:endParaRPr lang="en-US" sz="2400" dirty="0">
              <a:solidFill>
                <a:schemeClr val="tx1"/>
              </a:solidFill>
            </a:endParaRPr>
          </a:p>
          <a:p>
            <a:pPr lvl="1"/>
            <a:r>
              <a:rPr lang="en-US" dirty="0">
                <a:solidFill>
                  <a:schemeClr val="tx1"/>
                </a:solidFill>
              </a:rPr>
              <a:t>Grammar &amp; Usage</a:t>
            </a:r>
            <a:endParaRPr lang="en-US" sz="2000" dirty="0">
              <a:solidFill>
                <a:schemeClr val="tx1"/>
              </a:solidFill>
            </a:endParaRPr>
          </a:p>
          <a:p>
            <a:pPr lvl="1"/>
            <a:r>
              <a:rPr lang="en-US" dirty="0">
                <a:solidFill>
                  <a:schemeClr val="tx1"/>
                </a:solidFill>
              </a:rPr>
              <a:t>Reading Comprehension</a:t>
            </a:r>
            <a:endParaRPr lang="en-US" sz="2000" dirty="0">
              <a:solidFill>
                <a:schemeClr val="tx1"/>
              </a:solidFill>
            </a:endParaRPr>
          </a:p>
          <a:p>
            <a:pPr lvl="1"/>
            <a:r>
              <a:rPr lang="en-US" dirty="0">
                <a:solidFill>
                  <a:schemeClr val="tx1"/>
                </a:solidFill>
              </a:rPr>
              <a:t>Word Power</a:t>
            </a:r>
            <a:endParaRPr lang="en-US" sz="2000" dirty="0">
              <a:solidFill>
                <a:schemeClr val="tx1"/>
              </a:solidFill>
            </a:endParaRPr>
          </a:p>
          <a:p>
            <a:pPr lvl="0"/>
            <a:r>
              <a:rPr lang="en-US" b="1" dirty="0">
                <a:solidFill>
                  <a:schemeClr val="tx1"/>
                </a:solidFill>
              </a:rPr>
              <a:t>General Hindi:</a:t>
            </a:r>
            <a:endParaRPr lang="en-US" sz="2400" dirty="0">
              <a:solidFill>
                <a:schemeClr val="tx1"/>
              </a:solidFill>
            </a:endParaRPr>
          </a:p>
          <a:p>
            <a:pPr lvl="1"/>
            <a:r>
              <a:rPr lang="hi-IN" dirty="0">
                <a:solidFill>
                  <a:schemeClr val="tx1"/>
                </a:solidFill>
              </a:rPr>
              <a:t>शब्द सामर्थ्य</a:t>
            </a:r>
            <a:endParaRPr lang="en-US" sz="2000" dirty="0">
              <a:solidFill>
                <a:schemeClr val="tx1"/>
              </a:solidFill>
            </a:endParaRPr>
          </a:p>
          <a:p>
            <a:pPr lvl="1"/>
            <a:r>
              <a:rPr lang="hi-IN" dirty="0">
                <a:solidFill>
                  <a:schemeClr val="tx1"/>
                </a:solidFill>
              </a:rPr>
              <a:t>पठन कौशल</a:t>
            </a:r>
            <a:endParaRPr lang="en-US" sz="2000" dirty="0">
              <a:solidFill>
                <a:schemeClr val="tx1"/>
              </a:solidFill>
            </a:endParaRPr>
          </a:p>
          <a:p>
            <a:pPr lvl="1"/>
            <a:r>
              <a:rPr lang="hi-IN" dirty="0">
                <a:solidFill>
                  <a:schemeClr val="tx1"/>
                </a:solidFill>
              </a:rPr>
              <a:t>व्याकरण और प्रयुक्ति</a:t>
            </a:r>
            <a:endParaRPr lang="en-US" sz="20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7554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rPr>
              <a:t>Part – II : </a:t>
            </a:r>
            <a:r>
              <a:rPr lang="en-GB" dirty="0">
                <a:solidFill>
                  <a:schemeClr val="tx1"/>
                </a:solidFill>
              </a:rPr>
              <a:t>General Awareness, Reasoning &amp; Proficiency of Computer</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5396521"/>
              </p:ext>
            </p:extLst>
          </p:nvPr>
        </p:nvGraphicFramePr>
        <p:xfrm>
          <a:off x="1096963" y="1846263"/>
          <a:ext cx="10058400" cy="4206240"/>
        </p:xfrm>
        <a:graphic>
          <a:graphicData uri="http://schemas.openxmlformats.org/drawingml/2006/table">
            <a:tbl>
              <a:tblPr firstRow="1" bandRow="1">
                <a:tableStyleId>{BC89EF96-8CEA-46FF-86C4-4CE0E7609802}</a:tableStyleId>
              </a:tblPr>
              <a:tblGrid>
                <a:gridCol w="3352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rPr>
                        <a:t>General Knowledge &amp; Current Affairs:</a:t>
                      </a:r>
                      <a:endParaRPr lang="en-US" sz="2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rPr>
                        <a:t>Reasoning Ability:</a:t>
                      </a:r>
                      <a:endParaRPr lang="en-US" sz="2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rPr>
                        <a:t>Computer Literacy:</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pPr lvl="1"/>
                      <a:r>
                        <a:rPr lang="en-US" sz="2400" kern="1200" dirty="0">
                          <a:effectLst/>
                        </a:rPr>
                        <a:t>Everyday Science</a:t>
                      </a:r>
                      <a:endParaRPr lang="en-US" sz="2800" kern="1200" dirty="0">
                        <a:effectLst/>
                      </a:endParaRPr>
                    </a:p>
                    <a:p>
                      <a:pPr lvl="1"/>
                      <a:r>
                        <a:rPr lang="en-US" sz="2400" kern="1200" dirty="0">
                          <a:effectLst/>
                        </a:rPr>
                        <a:t>Scientific Research</a:t>
                      </a:r>
                      <a:endParaRPr lang="en-US" sz="2800" kern="1200" dirty="0">
                        <a:effectLst/>
                      </a:endParaRPr>
                    </a:p>
                    <a:p>
                      <a:pPr lvl="1"/>
                      <a:r>
                        <a:rPr lang="en-US" sz="2400" kern="1200" dirty="0">
                          <a:effectLst/>
                        </a:rPr>
                        <a:t>Awards, Books &amp; Authors</a:t>
                      </a:r>
                      <a:endParaRPr lang="en-US" sz="2800" kern="1200" dirty="0">
                        <a:effectLst/>
                      </a:endParaRPr>
                    </a:p>
                    <a:p>
                      <a:pPr lvl="1"/>
                      <a:r>
                        <a:rPr lang="en-US" sz="2400" kern="1200" dirty="0">
                          <a:effectLst/>
                        </a:rPr>
                        <a:t>Sports, History, Geography</a:t>
                      </a:r>
                      <a:endParaRPr lang="en-US" sz="2800" kern="1200" dirty="0">
                        <a:effectLst/>
                      </a:endParaRPr>
                    </a:p>
                    <a:p>
                      <a:pPr lvl="1"/>
                      <a:r>
                        <a:rPr lang="en-US" sz="2400" kern="1200" dirty="0">
                          <a:effectLst/>
                        </a:rPr>
                        <a:t>Current Affairs, Polity, Economics</a:t>
                      </a:r>
                      <a:endParaRPr lang="en-US" sz="2800" kern="1200" dirty="0">
                        <a:effectLst/>
                      </a:endParaRPr>
                    </a:p>
                    <a:p>
                      <a:pPr lvl="1"/>
                      <a:r>
                        <a:rPr lang="en-US" sz="2400" kern="1200" dirty="0">
                          <a:effectLst/>
                        </a:rPr>
                        <a:t>Indian Art &amp; Culture</a:t>
                      </a:r>
                      <a:endParaRPr lang="en-US" sz="2800" kern="1200" dirty="0">
                        <a:solidFill>
                          <a:schemeClr val="dk1"/>
                        </a:solidFill>
                        <a:effectLst/>
                        <a:latin typeface="+mn-lt"/>
                        <a:ea typeface="+mn-ea"/>
                        <a:cs typeface="+mn-cs"/>
                      </a:endParaRPr>
                    </a:p>
                  </a:txBody>
                  <a:tcPr/>
                </a:tc>
                <a:tc>
                  <a:txBody>
                    <a:bodyPr/>
                    <a:lstStyle/>
                    <a:p>
                      <a:pPr lvl="1"/>
                      <a:r>
                        <a:rPr lang="en-US" sz="2400" kern="1200" dirty="0">
                          <a:effectLst/>
                        </a:rPr>
                        <a:t>Logical Reasoning</a:t>
                      </a:r>
                      <a:endParaRPr lang="en-US" sz="2800" kern="1200" dirty="0">
                        <a:effectLst/>
                      </a:endParaRPr>
                    </a:p>
                    <a:p>
                      <a:pPr lvl="1"/>
                      <a:r>
                        <a:rPr lang="en-US" sz="2400" kern="1200" dirty="0">
                          <a:effectLst/>
                        </a:rPr>
                        <a:t>Mirror Image, Order and Ranking</a:t>
                      </a:r>
                      <a:endParaRPr lang="en-US" sz="2800" kern="1200" dirty="0">
                        <a:effectLst/>
                      </a:endParaRPr>
                    </a:p>
                    <a:p>
                      <a:pPr lvl="1"/>
                      <a:r>
                        <a:rPr lang="en-US" sz="2400" kern="1200" dirty="0">
                          <a:effectLst/>
                        </a:rPr>
                        <a:t>Puzzles, Analogies, Syllogism</a:t>
                      </a:r>
                      <a:endParaRPr lang="en-US" sz="2800" kern="1200" dirty="0">
                        <a:effectLst/>
                      </a:endParaRPr>
                    </a:p>
                    <a:p>
                      <a:pPr lvl="1"/>
                      <a:r>
                        <a:rPr lang="en-US" sz="2400" kern="1200" dirty="0">
                          <a:effectLst/>
                        </a:rPr>
                        <a:t>Coding-Decoding</a:t>
                      </a:r>
                      <a:endParaRPr lang="en-US" sz="2800" kern="1200" dirty="0">
                        <a:solidFill>
                          <a:schemeClr val="dk1"/>
                        </a:solidFill>
                        <a:effectLst/>
                        <a:latin typeface="+mn-lt"/>
                        <a:ea typeface="+mn-ea"/>
                        <a:cs typeface="+mn-cs"/>
                      </a:endParaRPr>
                    </a:p>
                  </a:txBody>
                  <a:tcPr/>
                </a:tc>
                <a:tc>
                  <a:txBody>
                    <a:bodyPr/>
                    <a:lstStyle/>
                    <a:p>
                      <a:pPr lvl="1"/>
                      <a:r>
                        <a:rPr lang="en-US" sz="2400" kern="1200" dirty="0">
                          <a:effectLst/>
                        </a:rPr>
                        <a:t>Computer Software &amp; Hardware</a:t>
                      </a:r>
                      <a:endParaRPr lang="en-US" sz="2800" kern="1200" dirty="0">
                        <a:effectLst/>
                      </a:endParaRPr>
                    </a:p>
                    <a:p>
                      <a:pPr lvl="1"/>
                      <a:r>
                        <a:rPr lang="en-US" sz="2400" kern="1200" dirty="0">
                          <a:effectLst/>
                        </a:rPr>
                        <a:t>Basic Computer Terminology</a:t>
                      </a:r>
                      <a:endParaRPr lang="en-US" sz="2800" kern="1200" dirty="0">
                        <a:effectLst/>
                      </a:endParaRPr>
                    </a:p>
                    <a:p>
                      <a:pPr lvl="1"/>
                      <a:r>
                        <a:rPr lang="en-US" sz="2400" kern="1200" dirty="0">
                          <a:effectLst/>
                        </a:rPr>
                        <a:t>Internet &amp; Social Networking</a:t>
                      </a:r>
                      <a:endParaRPr lang="en-US" sz="2800" kern="1200" dirty="0">
                        <a:effectLst/>
                      </a:endParaRPr>
                    </a:p>
                    <a:p>
                      <a:pPr lvl="1"/>
                      <a:r>
                        <a:rPr lang="en-US" sz="2400" kern="1200" dirty="0">
                          <a:effectLst/>
                        </a:rPr>
                        <a:t>Operating Systems, Web Technology</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438884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TotalTime>
  <Words>749</Words>
  <Application>Microsoft Office PowerPoint</Application>
  <PresentationFormat>Widescreen</PresentationFormat>
  <Paragraphs>109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Retrospect</vt:lpstr>
      <vt:lpstr>K. P. Training College (A Constituent College of University of Allahabad, Prayagraj)</vt:lpstr>
      <vt:lpstr>Introduction</vt:lpstr>
      <vt:lpstr>Rationale of the course</vt:lpstr>
      <vt:lpstr>Course content &amp; it’s Distribution</vt:lpstr>
      <vt:lpstr>Objectives of the course</vt:lpstr>
      <vt:lpstr>PowerPoint Presentation</vt:lpstr>
      <vt:lpstr>KVS TGT/PGT Syllabus Overview</vt:lpstr>
      <vt:lpstr>Part – I : Proficiency in Languages</vt:lpstr>
      <vt:lpstr>Part – II : General Awareness, Reasoning &amp; Proficiency of Computer</vt:lpstr>
      <vt:lpstr>Part – III : Perspectives on Education and Leadership</vt:lpstr>
      <vt:lpstr>Part – III (Continued)</vt:lpstr>
      <vt:lpstr>Part – III (Continued)</vt:lpstr>
      <vt:lpstr>Part – III (Continued)</vt:lpstr>
      <vt:lpstr>Eligibility: Who can apply</vt:lpstr>
      <vt:lpstr>Duration</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HCL</dc:creator>
  <cp:lastModifiedBy>Kushagra Sharma</cp:lastModifiedBy>
  <cp:revision>24</cp:revision>
  <dcterms:created xsi:type="dcterms:W3CDTF">2023-10-26T11:19:10Z</dcterms:created>
  <dcterms:modified xsi:type="dcterms:W3CDTF">2024-09-14T09:11:49Z</dcterms:modified>
</cp:coreProperties>
</file>